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12"/>
  </p:notesMasterIdLst>
  <p:handoutMasterIdLst>
    <p:handoutMasterId r:id="rId13"/>
  </p:handoutMasterIdLst>
  <p:sldIdLst>
    <p:sldId id="263" r:id="rId5"/>
    <p:sldId id="267" r:id="rId6"/>
    <p:sldId id="273" r:id="rId7"/>
    <p:sldId id="272" r:id="rId8"/>
    <p:sldId id="257" r:id="rId9"/>
    <p:sldId id="270" r:id="rId10"/>
    <p:sldId id="271" r:id="rId11"/>
  </p:sldIdLst>
  <p:sldSz cx="9144000" cy="5143500" type="screen16x9"/>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AB5"/>
    <a:srgbClr val="011D3D"/>
    <a:srgbClr val="8BD0CB"/>
    <a:srgbClr val="16A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28E979-EAE5-4105-AC20-7516EE9F2471}" v="8" dt="2020-10-26T07:23:36.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310" autoAdjust="0"/>
  </p:normalViewPr>
  <p:slideViewPr>
    <p:cSldViewPr snapToGrid="0">
      <p:cViewPr varScale="1">
        <p:scale>
          <a:sx n="86" d="100"/>
          <a:sy n="86" d="100"/>
        </p:scale>
        <p:origin x="1109" y="67"/>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 Matthews" userId="74ddb7f8-d0a9-4bf9-aa2b-e2715fa12407" providerId="ADAL" clId="{974B4CDB-5262-4106-B8A1-E65FCBAC849A}"/>
    <pc:docChg chg="undo custSel delSld modSld sldOrd">
      <pc:chgData name="Owen Matthews" userId="74ddb7f8-d0a9-4bf9-aa2b-e2715fa12407" providerId="ADAL" clId="{974B4CDB-5262-4106-B8A1-E65FCBAC849A}" dt="2020-10-26T07:23:47.190" v="231" actId="20577"/>
      <pc:docMkLst>
        <pc:docMk/>
      </pc:docMkLst>
      <pc:sldChg chg="modSp ord">
        <pc:chgData name="Owen Matthews" userId="74ddb7f8-d0a9-4bf9-aa2b-e2715fa12407" providerId="ADAL" clId="{974B4CDB-5262-4106-B8A1-E65FCBAC849A}" dt="2020-10-26T07:13:30.308" v="167" actId="1076"/>
        <pc:sldMkLst>
          <pc:docMk/>
          <pc:sldMk cId="3485894522" sldId="257"/>
        </pc:sldMkLst>
        <pc:spChg chg="mod">
          <ac:chgData name="Owen Matthews" userId="74ddb7f8-d0a9-4bf9-aa2b-e2715fa12407" providerId="ADAL" clId="{974B4CDB-5262-4106-B8A1-E65FCBAC849A}" dt="2020-10-26T07:13:30.308" v="167" actId="1076"/>
          <ac:spMkLst>
            <pc:docMk/>
            <pc:sldMk cId="3485894522" sldId="257"/>
            <ac:spMk id="13" creationId="{D1302D43-1269-42FF-B215-E16BA676C401}"/>
          </ac:spMkLst>
        </pc:spChg>
        <pc:spChg chg="mod">
          <ac:chgData name="Owen Matthews" userId="74ddb7f8-d0a9-4bf9-aa2b-e2715fa12407" providerId="ADAL" clId="{974B4CDB-5262-4106-B8A1-E65FCBAC849A}" dt="2020-10-26T07:13:30.308" v="167" actId="1076"/>
          <ac:spMkLst>
            <pc:docMk/>
            <pc:sldMk cId="3485894522" sldId="257"/>
            <ac:spMk id="18" creationId="{8F13E8D3-5C86-4A75-8AFA-B0C0110BAD05}"/>
          </ac:spMkLst>
        </pc:spChg>
        <pc:spChg chg="mod">
          <ac:chgData name="Owen Matthews" userId="74ddb7f8-d0a9-4bf9-aa2b-e2715fa12407" providerId="ADAL" clId="{974B4CDB-5262-4106-B8A1-E65FCBAC849A}" dt="2020-10-26T07:13:30.308" v="167" actId="1076"/>
          <ac:spMkLst>
            <pc:docMk/>
            <pc:sldMk cId="3485894522" sldId="257"/>
            <ac:spMk id="90" creationId="{292088DF-2EAA-4FFA-9FBA-5486D236D251}"/>
          </ac:spMkLst>
        </pc:spChg>
        <pc:picChg chg="mod">
          <ac:chgData name="Owen Matthews" userId="74ddb7f8-d0a9-4bf9-aa2b-e2715fa12407" providerId="ADAL" clId="{974B4CDB-5262-4106-B8A1-E65FCBAC849A}" dt="2020-10-26T07:13:30.308" v="167" actId="1076"/>
          <ac:picMkLst>
            <pc:docMk/>
            <pc:sldMk cId="3485894522" sldId="257"/>
            <ac:picMk id="9" creationId="{203F750C-9408-4CA8-98DC-966652D0FC79}"/>
          </ac:picMkLst>
        </pc:picChg>
      </pc:sldChg>
      <pc:sldChg chg="modSp">
        <pc:chgData name="Owen Matthews" userId="74ddb7f8-d0a9-4bf9-aa2b-e2715fa12407" providerId="ADAL" clId="{974B4CDB-5262-4106-B8A1-E65FCBAC849A}" dt="2020-10-26T07:23:47.190" v="231" actId="20577"/>
        <pc:sldMkLst>
          <pc:docMk/>
          <pc:sldMk cId="3656951780" sldId="267"/>
        </pc:sldMkLst>
        <pc:spChg chg="mod">
          <ac:chgData name="Owen Matthews" userId="74ddb7f8-d0a9-4bf9-aa2b-e2715fa12407" providerId="ADAL" clId="{974B4CDB-5262-4106-B8A1-E65FCBAC849A}" dt="2020-10-26T07:23:47.190" v="231" actId="20577"/>
          <ac:spMkLst>
            <pc:docMk/>
            <pc:sldMk cId="3656951780" sldId="267"/>
            <ac:spMk id="2" creationId="{9DB7F083-4EAA-44B5-9424-EE8284F15D4A}"/>
          </ac:spMkLst>
        </pc:spChg>
        <pc:picChg chg="mod">
          <ac:chgData name="Owen Matthews" userId="74ddb7f8-d0a9-4bf9-aa2b-e2715fa12407" providerId="ADAL" clId="{974B4CDB-5262-4106-B8A1-E65FCBAC849A}" dt="2020-10-26T07:09:38.505" v="128" actId="1076"/>
          <ac:picMkLst>
            <pc:docMk/>
            <pc:sldMk cId="3656951780" sldId="267"/>
            <ac:picMk id="3" creationId="{5DEF5814-864E-4869-85AD-E15A005F63CC}"/>
          </ac:picMkLst>
        </pc:picChg>
      </pc:sldChg>
      <pc:sldChg chg="del">
        <pc:chgData name="Owen Matthews" userId="74ddb7f8-d0a9-4bf9-aa2b-e2715fa12407" providerId="ADAL" clId="{974B4CDB-5262-4106-B8A1-E65FCBAC849A}" dt="2020-10-26T06:55:46.708" v="0" actId="2696"/>
        <pc:sldMkLst>
          <pc:docMk/>
          <pc:sldMk cId="4281035348" sldId="268"/>
        </pc:sldMkLst>
      </pc:sldChg>
      <pc:sldChg chg="del">
        <pc:chgData name="Owen Matthews" userId="74ddb7f8-d0a9-4bf9-aa2b-e2715fa12407" providerId="ADAL" clId="{974B4CDB-5262-4106-B8A1-E65FCBAC849A}" dt="2020-10-26T07:12:50.243" v="165" actId="2696"/>
        <pc:sldMkLst>
          <pc:docMk/>
          <pc:sldMk cId="3261197533" sldId="269"/>
        </pc:sldMkLst>
      </pc:sldChg>
      <pc:sldChg chg="addSp delSp modSp modNotesTx">
        <pc:chgData name="Owen Matthews" userId="74ddb7f8-d0a9-4bf9-aa2b-e2715fa12407" providerId="ADAL" clId="{974B4CDB-5262-4106-B8A1-E65FCBAC849A}" dt="2020-10-26T07:16:42.674" v="172" actId="1076"/>
        <pc:sldMkLst>
          <pc:docMk/>
          <pc:sldMk cId="4062256697" sldId="270"/>
        </pc:sldMkLst>
        <pc:spChg chg="del">
          <ac:chgData name="Owen Matthews" userId="74ddb7f8-d0a9-4bf9-aa2b-e2715fa12407" providerId="ADAL" clId="{974B4CDB-5262-4106-B8A1-E65FCBAC849A}" dt="2020-10-26T07:16:31.220" v="169" actId="478"/>
          <ac:spMkLst>
            <pc:docMk/>
            <pc:sldMk cId="4062256697" sldId="270"/>
            <ac:spMk id="3" creationId="{7DE3C3AA-FAE8-4E66-AD52-ED35682F93C7}"/>
          </ac:spMkLst>
        </pc:spChg>
        <pc:picChg chg="del">
          <ac:chgData name="Owen Matthews" userId="74ddb7f8-d0a9-4bf9-aa2b-e2715fa12407" providerId="ADAL" clId="{974B4CDB-5262-4106-B8A1-E65FCBAC849A}" dt="2020-10-26T07:16:29.127" v="168" actId="478"/>
          <ac:picMkLst>
            <pc:docMk/>
            <pc:sldMk cId="4062256697" sldId="270"/>
            <ac:picMk id="2" creationId="{252A465B-0090-49EE-82B9-205E4F7F3458}"/>
          </ac:picMkLst>
        </pc:picChg>
        <pc:picChg chg="add mod">
          <ac:chgData name="Owen Matthews" userId="74ddb7f8-d0a9-4bf9-aa2b-e2715fa12407" providerId="ADAL" clId="{974B4CDB-5262-4106-B8A1-E65FCBAC849A}" dt="2020-10-26T07:16:42.674" v="172" actId="1076"/>
          <ac:picMkLst>
            <pc:docMk/>
            <pc:sldMk cId="4062256697" sldId="270"/>
            <ac:picMk id="4" creationId="{AAEDB13B-DC3A-4C44-96DA-FF396ED4D959}"/>
          </ac:picMkLst>
        </pc:picChg>
      </pc:sldChg>
      <pc:sldChg chg="addSp delSp modSp modNotesTx">
        <pc:chgData name="Owen Matthews" userId="74ddb7f8-d0a9-4bf9-aa2b-e2715fa12407" providerId="ADAL" clId="{974B4CDB-5262-4106-B8A1-E65FCBAC849A}" dt="2020-10-26T07:22:08.049" v="185" actId="1076"/>
        <pc:sldMkLst>
          <pc:docMk/>
          <pc:sldMk cId="831814365" sldId="271"/>
        </pc:sldMkLst>
        <pc:picChg chg="mod modCrop">
          <ac:chgData name="Owen Matthews" userId="74ddb7f8-d0a9-4bf9-aa2b-e2715fa12407" providerId="ADAL" clId="{974B4CDB-5262-4106-B8A1-E65FCBAC849A}" dt="2020-10-26T07:21:12.588" v="181" actId="1076"/>
          <ac:picMkLst>
            <pc:docMk/>
            <pc:sldMk cId="831814365" sldId="271"/>
            <ac:picMk id="3" creationId="{89707FE1-BCC7-4F4B-824E-9D55B4446E2A}"/>
          </ac:picMkLst>
        </pc:picChg>
        <pc:picChg chg="del">
          <ac:chgData name="Owen Matthews" userId="74ddb7f8-d0a9-4bf9-aa2b-e2715fa12407" providerId="ADAL" clId="{974B4CDB-5262-4106-B8A1-E65FCBAC849A}" dt="2020-10-26T06:56:15.612" v="1" actId="478"/>
          <ac:picMkLst>
            <pc:docMk/>
            <pc:sldMk cId="831814365" sldId="271"/>
            <ac:picMk id="4" creationId="{85714735-0A1F-471C-9634-89873C225197}"/>
          </ac:picMkLst>
        </pc:picChg>
        <pc:picChg chg="add del mod ord modCrop">
          <ac:chgData name="Owen Matthews" userId="74ddb7f8-d0a9-4bf9-aa2b-e2715fa12407" providerId="ADAL" clId="{974B4CDB-5262-4106-B8A1-E65FCBAC849A}" dt="2020-10-26T07:21:06.724" v="180" actId="478"/>
          <ac:picMkLst>
            <pc:docMk/>
            <pc:sldMk cId="831814365" sldId="271"/>
            <ac:picMk id="5" creationId="{4B4D96E6-C645-4EB1-8C90-3CEABEE5AC1B}"/>
          </ac:picMkLst>
        </pc:picChg>
        <pc:picChg chg="add del mod">
          <ac:chgData name="Owen Matthews" userId="74ddb7f8-d0a9-4bf9-aa2b-e2715fa12407" providerId="ADAL" clId="{974B4CDB-5262-4106-B8A1-E65FCBAC849A}" dt="2020-10-26T07:18:59.346" v="175" actId="478"/>
          <ac:picMkLst>
            <pc:docMk/>
            <pc:sldMk cId="831814365" sldId="271"/>
            <ac:picMk id="6" creationId="{375B8B7F-C528-4D0D-A780-F4C417D48AEA}"/>
          </ac:picMkLst>
        </pc:picChg>
        <pc:picChg chg="add mod ord modCrop">
          <ac:chgData name="Owen Matthews" userId="74ddb7f8-d0a9-4bf9-aa2b-e2715fa12407" providerId="ADAL" clId="{974B4CDB-5262-4106-B8A1-E65FCBAC849A}" dt="2020-10-26T07:22:08.049" v="185" actId="1076"/>
          <ac:picMkLst>
            <pc:docMk/>
            <pc:sldMk cId="831814365" sldId="271"/>
            <ac:picMk id="7" creationId="{B0DB76B4-538A-423A-8FC9-66EE70F6FC29}"/>
          </ac:picMkLst>
        </pc:picChg>
      </pc:sldChg>
      <pc:sldChg chg="modSp">
        <pc:chgData name="Owen Matthews" userId="74ddb7f8-d0a9-4bf9-aa2b-e2715fa12407" providerId="ADAL" clId="{974B4CDB-5262-4106-B8A1-E65FCBAC849A}" dt="2020-10-26T07:11:43.698" v="163" actId="1076"/>
        <pc:sldMkLst>
          <pc:docMk/>
          <pc:sldMk cId="2807507449" sldId="272"/>
        </pc:sldMkLst>
        <pc:spChg chg="mod">
          <ac:chgData name="Owen Matthews" userId="74ddb7f8-d0a9-4bf9-aa2b-e2715fa12407" providerId="ADAL" clId="{974B4CDB-5262-4106-B8A1-E65FCBAC849A}" dt="2020-10-26T07:11:37.922" v="162" actId="1076"/>
          <ac:spMkLst>
            <pc:docMk/>
            <pc:sldMk cId="2807507449" sldId="272"/>
            <ac:spMk id="22" creationId="{00000000-0000-0000-0000-000000000000}"/>
          </ac:spMkLst>
        </pc:spChg>
        <pc:graphicFrameChg chg="mod">
          <ac:chgData name="Owen Matthews" userId="74ddb7f8-d0a9-4bf9-aa2b-e2715fa12407" providerId="ADAL" clId="{974B4CDB-5262-4106-B8A1-E65FCBAC849A}" dt="2020-10-26T07:11:43.698" v="163" actId="1076"/>
          <ac:graphicFrameMkLst>
            <pc:docMk/>
            <pc:sldMk cId="2807507449" sldId="272"/>
            <ac:graphicFrameMk id="8" creationId="{6611A73F-A0FD-485F-8DD4-DC6770B19E7C}"/>
          </ac:graphicFrameMkLst>
        </pc:graphicFrameChg>
      </pc:sldChg>
      <pc:sldChg chg="modSp">
        <pc:chgData name="Owen Matthews" userId="74ddb7f8-d0a9-4bf9-aa2b-e2715fa12407" providerId="ADAL" clId="{974B4CDB-5262-4106-B8A1-E65FCBAC849A}" dt="2020-10-26T07:11:07.183" v="157" actId="20577"/>
        <pc:sldMkLst>
          <pc:docMk/>
          <pc:sldMk cId="3802596584" sldId="273"/>
        </pc:sldMkLst>
        <pc:spChg chg="mod">
          <ac:chgData name="Owen Matthews" userId="74ddb7f8-d0a9-4bf9-aa2b-e2715fa12407" providerId="ADAL" clId="{974B4CDB-5262-4106-B8A1-E65FCBAC849A}" dt="2020-10-26T07:11:07.183" v="157" actId="20577"/>
          <ac:spMkLst>
            <pc:docMk/>
            <pc:sldMk cId="3802596584" sldId="273"/>
            <ac:spMk id="2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5B3D2-D984-47A4-917F-D2253F614951}" type="doc">
      <dgm:prSet loTypeId="urn:microsoft.com/office/officeart/2005/8/layout/pyramid1" loCatId="pyramid" qsTypeId="urn:microsoft.com/office/officeart/2005/8/quickstyle/simple1" qsCatId="simple" csTypeId="urn:microsoft.com/office/officeart/2005/8/colors/colorful1" csCatId="colorful" phldr="1"/>
      <dgm:spPr/>
    </dgm:pt>
    <dgm:pt modelId="{8BFA8E6E-43F5-4900-ABCF-37816ACDC764}">
      <dgm:prSet phldrT="[Text]"/>
      <dgm:spPr/>
      <dgm:t>
        <a:bodyPr/>
        <a:lstStyle/>
        <a:p>
          <a:r>
            <a:rPr lang="en-US">
              <a:latin typeface="Calibri"/>
            </a:rPr>
            <a:t>30yr</a:t>
          </a:r>
          <a:r>
            <a:rPr lang="en-US"/>
            <a:t> Strategy</a:t>
          </a:r>
          <a:endParaRPr lang="en-NZ"/>
        </a:p>
      </dgm:t>
    </dgm:pt>
    <dgm:pt modelId="{36CFAA2A-EAC4-42BD-87C2-1B335A5D5DFB}" type="parTrans" cxnId="{D53E9607-47A0-44D7-8576-5A4BD6369F2B}">
      <dgm:prSet/>
      <dgm:spPr/>
      <dgm:t>
        <a:bodyPr/>
        <a:lstStyle/>
        <a:p>
          <a:endParaRPr lang="en-NZ"/>
        </a:p>
      </dgm:t>
    </dgm:pt>
    <dgm:pt modelId="{6256D2CF-D28D-45FF-86C9-2928AAF51D18}" type="sibTrans" cxnId="{D53E9607-47A0-44D7-8576-5A4BD6369F2B}">
      <dgm:prSet/>
      <dgm:spPr/>
      <dgm:t>
        <a:bodyPr/>
        <a:lstStyle/>
        <a:p>
          <a:endParaRPr lang="en-NZ"/>
        </a:p>
      </dgm:t>
    </dgm:pt>
    <dgm:pt modelId="{324EA6C3-E924-45E2-95C7-E4B34F7278AC}">
      <dgm:prSet phldrT="[Text]"/>
      <dgm:spPr/>
      <dgm:t>
        <a:bodyPr/>
        <a:lstStyle/>
        <a:p>
          <a:r>
            <a:rPr lang="en-US" dirty="0"/>
            <a:t>Organisation Strategy</a:t>
          </a:r>
          <a:endParaRPr lang="en-NZ" dirty="0"/>
        </a:p>
      </dgm:t>
    </dgm:pt>
    <dgm:pt modelId="{69C3570A-35AC-4F92-8B69-0691F58459BC}" type="parTrans" cxnId="{9BE084EE-CBB1-4856-A3C8-DFB65EAA4B49}">
      <dgm:prSet/>
      <dgm:spPr/>
      <dgm:t>
        <a:bodyPr/>
        <a:lstStyle/>
        <a:p>
          <a:endParaRPr lang="en-NZ"/>
        </a:p>
      </dgm:t>
    </dgm:pt>
    <dgm:pt modelId="{023B24A4-E5D3-47EA-9589-048135E332FF}" type="sibTrans" cxnId="{9BE084EE-CBB1-4856-A3C8-DFB65EAA4B49}">
      <dgm:prSet/>
      <dgm:spPr/>
      <dgm:t>
        <a:bodyPr/>
        <a:lstStyle/>
        <a:p>
          <a:endParaRPr lang="en-NZ"/>
        </a:p>
      </dgm:t>
    </dgm:pt>
    <dgm:pt modelId="{1BAACFB6-69DD-429F-9DCD-6CA0258D02CE}">
      <dgm:prSet phldrT="[Text]"/>
      <dgm:spPr>
        <a:solidFill>
          <a:srgbClr val="FFC000"/>
        </a:solidFill>
      </dgm:spPr>
      <dgm:t>
        <a:bodyPr/>
        <a:lstStyle/>
        <a:p>
          <a:r>
            <a:rPr lang="en-US" dirty="0"/>
            <a:t>Asset Management Strategy</a:t>
          </a:r>
          <a:endParaRPr lang="en-NZ" dirty="0"/>
        </a:p>
      </dgm:t>
    </dgm:pt>
    <dgm:pt modelId="{4C7EC474-7C55-426C-B621-9BF390D32CA8}" type="parTrans" cxnId="{FC85F67F-F82C-4AB8-B65A-E47CB8DF3C23}">
      <dgm:prSet/>
      <dgm:spPr/>
      <dgm:t>
        <a:bodyPr/>
        <a:lstStyle/>
        <a:p>
          <a:endParaRPr lang="en-NZ"/>
        </a:p>
      </dgm:t>
    </dgm:pt>
    <dgm:pt modelId="{8791EC6D-39AA-423C-ABAE-7BE5D167D207}" type="sibTrans" cxnId="{FC85F67F-F82C-4AB8-B65A-E47CB8DF3C23}">
      <dgm:prSet/>
      <dgm:spPr/>
      <dgm:t>
        <a:bodyPr/>
        <a:lstStyle/>
        <a:p>
          <a:endParaRPr lang="en-NZ"/>
        </a:p>
      </dgm:t>
    </dgm:pt>
    <dgm:pt modelId="{89F825D6-3D01-47D3-8947-61ADB315F387}">
      <dgm:prSet phldrT="[Text]"/>
      <dgm:spPr/>
      <dgm:t>
        <a:bodyPr/>
        <a:lstStyle/>
        <a:p>
          <a:r>
            <a:rPr lang="en-US" dirty="0"/>
            <a:t>Investment Portfolio </a:t>
          </a:r>
          <a:r>
            <a:rPr lang="en-NZ" noProof="0" dirty="0"/>
            <a:t>Prioritisation</a:t>
          </a:r>
        </a:p>
      </dgm:t>
    </dgm:pt>
    <dgm:pt modelId="{F3A5FD30-2B95-4C8F-A116-0CE80696AFF6}" type="parTrans" cxnId="{2C5D88F1-E271-4943-9423-975C7522C148}">
      <dgm:prSet/>
      <dgm:spPr/>
      <dgm:t>
        <a:bodyPr/>
        <a:lstStyle/>
        <a:p>
          <a:endParaRPr lang="en-NZ"/>
        </a:p>
      </dgm:t>
    </dgm:pt>
    <dgm:pt modelId="{D43F53E2-01E5-4A4D-AB17-B46DEAAB6E4D}" type="sibTrans" cxnId="{2C5D88F1-E271-4943-9423-975C7522C148}">
      <dgm:prSet/>
      <dgm:spPr/>
      <dgm:t>
        <a:bodyPr/>
        <a:lstStyle/>
        <a:p>
          <a:endParaRPr lang="en-NZ"/>
        </a:p>
      </dgm:t>
    </dgm:pt>
    <dgm:pt modelId="{573FEFA5-CCB2-4151-9C66-36E04281276E}">
      <dgm:prSet phldrT="[Text]"/>
      <dgm:spPr/>
      <dgm:t>
        <a:bodyPr/>
        <a:lstStyle/>
        <a:p>
          <a:r>
            <a:rPr lang="en-US" noProof="0" dirty="0"/>
            <a:t>Infrastructure Pipeline</a:t>
          </a:r>
          <a:endParaRPr lang="en-NZ" noProof="0" dirty="0"/>
        </a:p>
      </dgm:t>
    </dgm:pt>
    <dgm:pt modelId="{F7E286D8-29E3-47BC-B774-C124DDDE5479}" type="parTrans" cxnId="{88764EA4-9D82-47C9-A483-31468ACFD94C}">
      <dgm:prSet/>
      <dgm:spPr/>
      <dgm:t>
        <a:bodyPr/>
        <a:lstStyle/>
        <a:p>
          <a:endParaRPr lang="en-NZ"/>
        </a:p>
      </dgm:t>
    </dgm:pt>
    <dgm:pt modelId="{EA87EAF2-FE5C-48F4-879D-9D7B17956177}" type="sibTrans" cxnId="{88764EA4-9D82-47C9-A483-31468ACFD94C}">
      <dgm:prSet/>
      <dgm:spPr/>
      <dgm:t>
        <a:bodyPr/>
        <a:lstStyle/>
        <a:p>
          <a:endParaRPr lang="en-NZ"/>
        </a:p>
      </dgm:t>
    </dgm:pt>
    <dgm:pt modelId="{E738F3DD-3919-4D74-99B9-A308DE09C68D}" type="pres">
      <dgm:prSet presAssocID="{9825B3D2-D984-47A4-917F-D2253F614951}" presName="Name0" presStyleCnt="0">
        <dgm:presLayoutVars>
          <dgm:dir/>
          <dgm:animLvl val="lvl"/>
          <dgm:resizeHandles val="exact"/>
        </dgm:presLayoutVars>
      </dgm:prSet>
      <dgm:spPr/>
    </dgm:pt>
    <dgm:pt modelId="{5B07626B-D226-434E-9D27-37D26E0EBDAF}" type="pres">
      <dgm:prSet presAssocID="{8BFA8E6E-43F5-4900-ABCF-37816ACDC764}" presName="Name8" presStyleCnt="0"/>
      <dgm:spPr/>
    </dgm:pt>
    <dgm:pt modelId="{6C26E074-3177-4C4C-8B4E-36237008198D}" type="pres">
      <dgm:prSet presAssocID="{8BFA8E6E-43F5-4900-ABCF-37816ACDC764}" presName="level" presStyleLbl="node1" presStyleIdx="0" presStyleCnt="5">
        <dgm:presLayoutVars>
          <dgm:chMax val="1"/>
          <dgm:bulletEnabled val="1"/>
        </dgm:presLayoutVars>
      </dgm:prSet>
      <dgm:spPr/>
    </dgm:pt>
    <dgm:pt modelId="{EC024013-0BB3-453D-A7E1-D345444C7FB7}" type="pres">
      <dgm:prSet presAssocID="{8BFA8E6E-43F5-4900-ABCF-37816ACDC764}" presName="levelTx" presStyleLbl="revTx" presStyleIdx="0" presStyleCnt="0">
        <dgm:presLayoutVars>
          <dgm:chMax val="1"/>
          <dgm:bulletEnabled val="1"/>
        </dgm:presLayoutVars>
      </dgm:prSet>
      <dgm:spPr/>
    </dgm:pt>
    <dgm:pt modelId="{D9CFADC1-C064-43BB-9C40-6467EAF5EBFD}" type="pres">
      <dgm:prSet presAssocID="{324EA6C3-E924-45E2-95C7-E4B34F7278AC}" presName="Name8" presStyleCnt="0"/>
      <dgm:spPr/>
    </dgm:pt>
    <dgm:pt modelId="{14308B7C-E671-4CC2-9E31-497246717BCF}" type="pres">
      <dgm:prSet presAssocID="{324EA6C3-E924-45E2-95C7-E4B34F7278AC}" presName="level" presStyleLbl="node1" presStyleIdx="1" presStyleCnt="5">
        <dgm:presLayoutVars>
          <dgm:chMax val="1"/>
          <dgm:bulletEnabled val="1"/>
        </dgm:presLayoutVars>
      </dgm:prSet>
      <dgm:spPr/>
    </dgm:pt>
    <dgm:pt modelId="{9E60CC7B-14DD-4038-823F-2B0FCA4E9B8B}" type="pres">
      <dgm:prSet presAssocID="{324EA6C3-E924-45E2-95C7-E4B34F7278AC}" presName="levelTx" presStyleLbl="revTx" presStyleIdx="0" presStyleCnt="0">
        <dgm:presLayoutVars>
          <dgm:chMax val="1"/>
          <dgm:bulletEnabled val="1"/>
        </dgm:presLayoutVars>
      </dgm:prSet>
      <dgm:spPr/>
    </dgm:pt>
    <dgm:pt modelId="{DB99A9F6-86BA-42F9-8BA0-08920416C018}" type="pres">
      <dgm:prSet presAssocID="{1BAACFB6-69DD-429F-9DCD-6CA0258D02CE}" presName="Name8" presStyleCnt="0"/>
      <dgm:spPr/>
    </dgm:pt>
    <dgm:pt modelId="{2C8E1D3F-4A7E-4A1E-97F4-76ED32A8CC9D}" type="pres">
      <dgm:prSet presAssocID="{1BAACFB6-69DD-429F-9DCD-6CA0258D02CE}" presName="level" presStyleLbl="node1" presStyleIdx="2" presStyleCnt="5">
        <dgm:presLayoutVars>
          <dgm:chMax val="1"/>
          <dgm:bulletEnabled val="1"/>
        </dgm:presLayoutVars>
      </dgm:prSet>
      <dgm:spPr/>
    </dgm:pt>
    <dgm:pt modelId="{20FAEFB5-879F-4D78-8319-2CA7A3C46526}" type="pres">
      <dgm:prSet presAssocID="{1BAACFB6-69DD-429F-9DCD-6CA0258D02CE}" presName="levelTx" presStyleLbl="revTx" presStyleIdx="0" presStyleCnt="0">
        <dgm:presLayoutVars>
          <dgm:chMax val="1"/>
          <dgm:bulletEnabled val="1"/>
        </dgm:presLayoutVars>
      </dgm:prSet>
      <dgm:spPr/>
    </dgm:pt>
    <dgm:pt modelId="{EBBA69D5-4C7B-46F5-B153-B406E82F2EDE}" type="pres">
      <dgm:prSet presAssocID="{89F825D6-3D01-47D3-8947-61ADB315F387}" presName="Name8" presStyleCnt="0"/>
      <dgm:spPr/>
    </dgm:pt>
    <dgm:pt modelId="{35D74D00-987C-4D94-A27F-BD56B03C4F13}" type="pres">
      <dgm:prSet presAssocID="{89F825D6-3D01-47D3-8947-61ADB315F387}" presName="level" presStyleLbl="node1" presStyleIdx="3" presStyleCnt="5">
        <dgm:presLayoutVars>
          <dgm:chMax val="1"/>
          <dgm:bulletEnabled val="1"/>
        </dgm:presLayoutVars>
      </dgm:prSet>
      <dgm:spPr/>
    </dgm:pt>
    <dgm:pt modelId="{787910A3-ADE9-4D9C-BAAB-516B6F37F73D}" type="pres">
      <dgm:prSet presAssocID="{89F825D6-3D01-47D3-8947-61ADB315F387}" presName="levelTx" presStyleLbl="revTx" presStyleIdx="0" presStyleCnt="0">
        <dgm:presLayoutVars>
          <dgm:chMax val="1"/>
          <dgm:bulletEnabled val="1"/>
        </dgm:presLayoutVars>
      </dgm:prSet>
      <dgm:spPr/>
    </dgm:pt>
    <dgm:pt modelId="{EF85E270-8982-474E-8844-084FAC98E573}" type="pres">
      <dgm:prSet presAssocID="{573FEFA5-CCB2-4151-9C66-36E04281276E}" presName="Name8" presStyleCnt="0"/>
      <dgm:spPr/>
    </dgm:pt>
    <dgm:pt modelId="{86EC6022-6CB8-4A40-A71E-82001FEA964B}" type="pres">
      <dgm:prSet presAssocID="{573FEFA5-CCB2-4151-9C66-36E04281276E}" presName="level" presStyleLbl="node1" presStyleIdx="4" presStyleCnt="5">
        <dgm:presLayoutVars>
          <dgm:chMax val="1"/>
          <dgm:bulletEnabled val="1"/>
        </dgm:presLayoutVars>
      </dgm:prSet>
      <dgm:spPr/>
    </dgm:pt>
    <dgm:pt modelId="{CF13BFDF-AAD5-44F4-9804-25DB56B57108}" type="pres">
      <dgm:prSet presAssocID="{573FEFA5-CCB2-4151-9C66-36E04281276E}" presName="levelTx" presStyleLbl="revTx" presStyleIdx="0" presStyleCnt="0">
        <dgm:presLayoutVars>
          <dgm:chMax val="1"/>
          <dgm:bulletEnabled val="1"/>
        </dgm:presLayoutVars>
      </dgm:prSet>
      <dgm:spPr/>
    </dgm:pt>
  </dgm:ptLst>
  <dgm:cxnLst>
    <dgm:cxn modelId="{0C72F805-5B43-4474-ABBB-9F9B98F97C8F}" type="presOf" srcId="{324EA6C3-E924-45E2-95C7-E4B34F7278AC}" destId="{9E60CC7B-14DD-4038-823F-2B0FCA4E9B8B}" srcOrd="1" destOrd="0" presId="urn:microsoft.com/office/officeart/2005/8/layout/pyramid1"/>
    <dgm:cxn modelId="{352DEC06-CB51-437F-89EA-1BAE593B09B8}" type="presOf" srcId="{1BAACFB6-69DD-429F-9DCD-6CA0258D02CE}" destId="{2C8E1D3F-4A7E-4A1E-97F4-76ED32A8CC9D}" srcOrd="0" destOrd="0" presId="urn:microsoft.com/office/officeart/2005/8/layout/pyramid1"/>
    <dgm:cxn modelId="{D53E9607-47A0-44D7-8576-5A4BD6369F2B}" srcId="{9825B3D2-D984-47A4-917F-D2253F614951}" destId="{8BFA8E6E-43F5-4900-ABCF-37816ACDC764}" srcOrd="0" destOrd="0" parTransId="{36CFAA2A-EAC4-42BD-87C2-1B335A5D5DFB}" sibTransId="{6256D2CF-D28D-45FF-86C9-2928AAF51D18}"/>
    <dgm:cxn modelId="{533A4111-FBAA-42E3-B0D5-8A9A90E41BA4}" type="presOf" srcId="{8BFA8E6E-43F5-4900-ABCF-37816ACDC764}" destId="{6C26E074-3177-4C4C-8B4E-36237008198D}" srcOrd="0" destOrd="0" presId="urn:microsoft.com/office/officeart/2005/8/layout/pyramid1"/>
    <dgm:cxn modelId="{ABC17D42-A27E-4B85-AEA0-63831A43F87E}" type="presOf" srcId="{1BAACFB6-69DD-429F-9DCD-6CA0258D02CE}" destId="{20FAEFB5-879F-4D78-8319-2CA7A3C46526}" srcOrd="1" destOrd="0" presId="urn:microsoft.com/office/officeart/2005/8/layout/pyramid1"/>
    <dgm:cxn modelId="{0738D066-DA29-4B67-A81D-81C8E69858DD}" type="presOf" srcId="{573FEFA5-CCB2-4151-9C66-36E04281276E}" destId="{86EC6022-6CB8-4A40-A71E-82001FEA964B}" srcOrd="0" destOrd="0" presId="urn:microsoft.com/office/officeart/2005/8/layout/pyramid1"/>
    <dgm:cxn modelId="{53FC154A-26B1-4D43-81F2-6A2C9CD3462B}" type="presOf" srcId="{324EA6C3-E924-45E2-95C7-E4B34F7278AC}" destId="{14308B7C-E671-4CC2-9E31-497246717BCF}" srcOrd="0" destOrd="0" presId="urn:microsoft.com/office/officeart/2005/8/layout/pyramid1"/>
    <dgm:cxn modelId="{4A2FAF6C-AE23-42F0-B91B-42F447CDD4C3}" type="presOf" srcId="{9825B3D2-D984-47A4-917F-D2253F614951}" destId="{E738F3DD-3919-4D74-99B9-A308DE09C68D}" srcOrd="0" destOrd="0" presId="urn:microsoft.com/office/officeart/2005/8/layout/pyramid1"/>
    <dgm:cxn modelId="{2B5BEF54-46CF-4708-8677-06F6B4FA2C84}" type="presOf" srcId="{89F825D6-3D01-47D3-8947-61ADB315F387}" destId="{35D74D00-987C-4D94-A27F-BD56B03C4F13}" srcOrd="0" destOrd="0" presId="urn:microsoft.com/office/officeart/2005/8/layout/pyramid1"/>
    <dgm:cxn modelId="{FC85F67F-F82C-4AB8-B65A-E47CB8DF3C23}" srcId="{9825B3D2-D984-47A4-917F-D2253F614951}" destId="{1BAACFB6-69DD-429F-9DCD-6CA0258D02CE}" srcOrd="2" destOrd="0" parTransId="{4C7EC474-7C55-426C-B621-9BF390D32CA8}" sibTransId="{8791EC6D-39AA-423C-ABAE-7BE5D167D207}"/>
    <dgm:cxn modelId="{7E2B9C97-25A6-436B-AF59-CB502CA9114B}" type="presOf" srcId="{573FEFA5-CCB2-4151-9C66-36E04281276E}" destId="{CF13BFDF-AAD5-44F4-9804-25DB56B57108}" srcOrd="1" destOrd="0" presId="urn:microsoft.com/office/officeart/2005/8/layout/pyramid1"/>
    <dgm:cxn modelId="{88764EA4-9D82-47C9-A483-31468ACFD94C}" srcId="{9825B3D2-D984-47A4-917F-D2253F614951}" destId="{573FEFA5-CCB2-4151-9C66-36E04281276E}" srcOrd="4" destOrd="0" parTransId="{F7E286D8-29E3-47BC-B774-C124DDDE5479}" sibTransId="{EA87EAF2-FE5C-48F4-879D-9D7B17956177}"/>
    <dgm:cxn modelId="{ED7F52DC-3E2C-4D7D-A484-21F20171BCA7}" type="presOf" srcId="{89F825D6-3D01-47D3-8947-61ADB315F387}" destId="{787910A3-ADE9-4D9C-BAAB-516B6F37F73D}" srcOrd="1" destOrd="0" presId="urn:microsoft.com/office/officeart/2005/8/layout/pyramid1"/>
    <dgm:cxn modelId="{9BE084EE-CBB1-4856-A3C8-DFB65EAA4B49}" srcId="{9825B3D2-D984-47A4-917F-D2253F614951}" destId="{324EA6C3-E924-45E2-95C7-E4B34F7278AC}" srcOrd="1" destOrd="0" parTransId="{69C3570A-35AC-4F92-8B69-0691F58459BC}" sibTransId="{023B24A4-E5D3-47EA-9589-048135E332FF}"/>
    <dgm:cxn modelId="{2C5D88F1-E271-4943-9423-975C7522C148}" srcId="{9825B3D2-D984-47A4-917F-D2253F614951}" destId="{89F825D6-3D01-47D3-8947-61ADB315F387}" srcOrd="3" destOrd="0" parTransId="{F3A5FD30-2B95-4C8F-A116-0CE80696AFF6}" sibTransId="{D43F53E2-01E5-4A4D-AB17-B46DEAAB6E4D}"/>
    <dgm:cxn modelId="{C28AA5F5-4EA7-4A27-95E8-EA8533B3E647}" type="presOf" srcId="{8BFA8E6E-43F5-4900-ABCF-37816ACDC764}" destId="{EC024013-0BB3-453D-A7E1-D345444C7FB7}" srcOrd="1" destOrd="0" presId="urn:microsoft.com/office/officeart/2005/8/layout/pyramid1"/>
    <dgm:cxn modelId="{3C872817-7A36-4B08-BAC9-C235DC0F3E61}" type="presParOf" srcId="{E738F3DD-3919-4D74-99B9-A308DE09C68D}" destId="{5B07626B-D226-434E-9D27-37D26E0EBDAF}" srcOrd="0" destOrd="0" presId="urn:microsoft.com/office/officeart/2005/8/layout/pyramid1"/>
    <dgm:cxn modelId="{F4176650-ADCC-4916-AC4D-9522E3436CEF}" type="presParOf" srcId="{5B07626B-D226-434E-9D27-37D26E0EBDAF}" destId="{6C26E074-3177-4C4C-8B4E-36237008198D}" srcOrd="0" destOrd="0" presId="urn:microsoft.com/office/officeart/2005/8/layout/pyramid1"/>
    <dgm:cxn modelId="{B30C7C96-7018-404E-95FB-F0ECED1FF6AC}" type="presParOf" srcId="{5B07626B-D226-434E-9D27-37D26E0EBDAF}" destId="{EC024013-0BB3-453D-A7E1-D345444C7FB7}" srcOrd="1" destOrd="0" presId="urn:microsoft.com/office/officeart/2005/8/layout/pyramid1"/>
    <dgm:cxn modelId="{F579C76B-C783-40C1-9AB2-C23456EE4B2C}" type="presParOf" srcId="{E738F3DD-3919-4D74-99B9-A308DE09C68D}" destId="{D9CFADC1-C064-43BB-9C40-6467EAF5EBFD}" srcOrd="1" destOrd="0" presId="urn:microsoft.com/office/officeart/2005/8/layout/pyramid1"/>
    <dgm:cxn modelId="{C36AD449-0706-4513-BB3B-C557CDFA7565}" type="presParOf" srcId="{D9CFADC1-C064-43BB-9C40-6467EAF5EBFD}" destId="{14308B7C-E671-4CC2-9E31-497246717BCF}" srcOrd="0" destOrd="0" presId="urn:microsoft.com/office/officeart/2005/8/layout/pyramid1"/>
    <dgm:cxn modelId="{00351815-A96D-4265-8726-BE9C358951D0}" type="presParOf" srcId="{D9CFADC1-C064-43BB-9C40-6467EAF5EBFD}" destId="{9E60CC7B-14DD-4038-823F-2B0FCA4E9B8B}" srcOrd="1" destOrd="0" presId="urn:microsoft.com/office/officeart/2005/8/layout/pyramid1"/>
    <dgm:cxn modelId="{18CE1CBB-0FBE-4A72-BA48-162E4F9820C0}" type="presParOf" srcId="{E738F3DD-3919-4D74-99B9-A308DE09C68D}" destId="{DB99A9F6-86BA-42F9-8BA0-08920416C018}" srcOrd="2" destOrd="0" presId="urn:microsoft.com/office/officeart/2005/8/layout/pyramid1"/>
    <dgm:cxn modelId="{86E69B8E-E2BF-4529-AEB0-2CE70A88B17E}" type="presParOf" srcId="{DB99A9F6-86BA-42F9-8BA0-08920416C018}" destId="{2C8E1D3F-4A7E-4A1E-97F4-76ED32A8CC9D}" srcOrd="0" destOrd="0" presId="urn:microsoft.com/office/officeart/2005/8/layout/pyramid1"/>
    <dgm:cxn modelId="{24FCFCC1-78E4-4DBB-AC76-C4F0DECCC326}" type="presParOf" srcId="{DB99A9F6-86BA-42F9-8BA0-08920416C018}" destId="{20FAEFB5-879F-4D78-8319-2CA7A3C46526}" srcOrd="1" destOrd="0" presId="urn:microsoft.com/office/officeart/2005/8/layout/pyramid1"/>
    <dgm:cxn modelId="{4E6A1B68-FF13-4B15-8129-CDD2A647EE25}" type="presParOf" srcId="{E738F3DD-3919-4D74-99B9-A308DE09C68D}" destId="{EBBA69D5-4C7B-46F5-B153-B406E82F2EDE}" srcOrd="3" destOrd="0" presId="urn:microsoft.com/office/officeart/2005/8/layout/pyramid1"/>
    <dgm:cxn modelId="{22BCC89A-1646-47DF-BE14-5EEC44EEE114}" type="presParOf" srcId="{EBBA69D5-4C7B-46F5-B153-B406E82F2EDE}" destId="{35D74D00-987C-4D94-A27F-BD56B03C4F13}" srcOrd="0" destOrd="0" presId="urn:microsoft.com/office/officeart/2005/8/layout/pyramid1"/>
    <dgm:cxn modelId="{2F2AC982-DF48-4A84-A15B-DC85C4008C84}" type="presParOf" srcId="{EBBA69D5-4C7B-46F5-B153-B406E82F2EDE}" destId="{787910A3-ADE9-4D9C-BAAB-516B6F37F73D}" srcOrd="1" destOrd="0" presId="urn:microsoft.com/office/officeart/2005/8/layout/pyramid1"/>
    <dgm:cxn modelId="{7D67A95E-A66B-4521-BA07-945735CCC4C3}" type="presParOf" srcId="{E738F3DD-3919-4D74-99B9-A308DE09C68D}" destId="{EF85E270-8982-474E-8844-084FAC98E573}" srcOrd="4" destOrd="0" presId="urn:microsoft.com/office/officeart/2005/8/layout/pyramid1"/>
    <dgm:cxn modelId="{32DA9E2F-EA74-47F6-A075-D0E7E8763222}" type="presParOf" srcId="{EF85E270-8982-474E-8844-084FAC98E573}" destId="{86EC6022-6CB8-4A40-A71E-82001FEA964B}" srcOrd="0" destOrd="0" presId="urn:microsoft.com/office/officeart/2005/8/layout/pyramid1"/>
    <dgm:cxn modelId="{ED64DD20-4AE6-492D-A5F4-BCA7D17E87FA}" type="presParOf" srcId="{EF85E270-8982-474E-8844-084FAC98E573}" destId="{CF13BFDF-AAD5-44F4-9804-25DB56B5710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6E074-3177-4C4C-8B4E-36237008198D}">
      <dsp:nvSpPr>
        <dsp:cNvPr id="0" name=""/>
        <dsp:cNvSpPr/>
      </dsp:nvSpPr>
      <dsp:spPr>
        <a:xfrm>
          <a:off x="1203373" y="0"/>
          <a:ext cx="601686" cy="593758"/>
        </a:xfrm>
        <a:prstGeom prst="trapezoid">
          <a:avLst>
            <a:gd name="adj" fmla="val 5066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Calibri"/>
            </a:rPr>
            <a:t>30yr</a:t>
          </a:r>
          <a:r>
            <a:rPr lang="en-US" sz="1100" kern="1200"/>
            <a:t> Strategy</a:t>
          </a:r>
          <a:endParaRPr lang="en-NZ" sz="1100" kern="1200"/>
        </a:p>
      </dsp:txBody>
      <dsp:txXfrm>
        <a:off x="1203373" y="0"/>
        <a:ext cx="601686" cy="593758"/>
      </dsp:txXfrm>
    </dsp:sp>
    <dsp:sp modelId="{14308B7C-E671-4CC2-9E31-497246717BCF}">
      <dsp:nvSpPr>
        <dsp:cNvPr id="0" name=""/>
        <dsp:cNvSpPr/>
      </dsp:nvSpPr>
      <dsp:spPr>
        <a:xfrm>
          <a:off x="902530" y="593758"/>
          <a:ext cx="1203373" cy="593758"/>
        </a:xfrm>
        <a:prstGeom prst="trapezoid">
          <a:avLst>
            <a:gd name="adj" fmla="val 50668"/>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Organisation Strategy</a:t>
          </a:r>
          <a:endParaRPr lang="en-NZ" sz="1100" kern="1200" dirty="0"/>
        </a:p>
      </dsp:txBody>
      <dsp:txXfrm>
        <a:off x="1113120" y="593758"/>
        <a:ext cx="782192" cy="593758"/>
      </dsp:txXfrm>
    </dsp:sp>
    <dsp:sp modelId="{2C8E1D3F-4A7E-4A1E-97F4-76ED32A8CC9D}">
      <dsp:nvSpPr>
        <dsp:cNvPr id="0" name=""/>
        <dsp:cNvSpPr/>
      </dsp:nvSpPr>
      <dsp:spPr>
        <a:xfrm>
          <a:off x="601686" y="1187517"/>
          <a:ext cx="1805060" cy="593758"/>
        </a:xfrm>
        <a:prstGeom prst="trapezoid">
          <a:avLst>
            <a:gd name="adj" fmla="val 50668"/>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Asset Management Strategy</a:t>
          </a:r>
          <a:endParaRPr lang="en-NZ" sz="1100" kern="1200" dirty="0"/>
        </a:p>
      </dsp:txBody>
      <dsp:txXfrm>
        <a:off x="917572" y="1187517"/>
        <a:ext cx="1173289" cy="593758"/>
      </dsp:txXfrm>
    </dsp:sp>
    <dsp:sp modelId="{35D74D00-987C-4D94-A27F-BD56B03C4F13}">
      <dsp:nvSpPr>
        <dsp:cNvPr id="0" name=""/>
        <dsp:cNvSpPr/>
      </dsp:nvSpPr>
      <dsp:spPr>
        <a:xfrm>
          <a:off x="300843" y="1781275"/>
          <a:ext cx="2406747" cy="593758"/>
        </a:xfrm>
        <a:prstGeom prst="trapezoid">
          <a:avLst>
            <a:gd name="adj" fmla="val 5066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Investment Portfolio </a:t>
          </a:r>
          <a:r>
            <a:rPr lang="en-NZ" sz="1100" kern="1200" noProof="0" dirty="0"/>
            <a:t>Prioritisation</a:t>
          </a:r>
        </a:p>
      </dsp:txBody>
      <dsp:txXfrm>
        <a:off x="722024" y="1781275"/>
        <a:ext cx="1564385" cy="593758"/>
      </dsp:txXfrm>
    </dsp:sp>
    <dsp:sp modelId="{86EC6022-6CB8-4A40-A71E-82001FEA964B}">
      <dsp:nvSpPr>
        <dsp:cNvPr id="0" name=""/>
        <dsp:cNvSpPr/>
      </dsp:nvSpPr>
      <dsp:spPr>
        <a:xfrm>
          <a:off x="0" y="2375034"/>
          <a:ext cx="3008433" cy="593758"/>
        </a:xfrm>
        <a:prstGeom prst="trapezoid">
          <a:avLst>
            <a:gd name="adj" fmla="val 50668"/>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noProof="0" dirty="0"/>
            <a:t>Infrastructure Pipeline</a:t>
          </a:r>
          <a:endParaRPr lang="en-NZ" sz="1100" kern="1200" noProof="0" dirty="0"/>
        </a:p>
      </dsp:txBody>
      <dsp:txXfrm>
        <a:off x="526475" y="2375034"/>
        <a:ext cx="1955482" cy="5937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3287" tIns="46644" rIns="93287" bIns="46644" rtlCol="0"/>
          <a:lstStyle>
            <a:lvl1pPr algn="r">
              <a:defRPr sz="1200"/>
            </a:lvl1pPr>
          </a:lstStyle>
          <a:p>
            <a:fld id="{AC0B2335-BB5D-A441-B8AD-4E89B64B55FF}" type="datetimeFigureOut">
              <a:rPr lang="en-US" smtClean="0"/>
              <a:pPr/>
              <a:t>10/22/2020</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3287" tIns="46644" rIns="93287" bIns="46644" rtlCol="0" anchor="b"/>
          <a:lstStyle>
            <a:lvl1pPr algn="r">
              <a:defRPr sz="1200"/>
            </a:lvl1pPr>
          </a:lstStyle>
          <a:p>
            <a:fld id="{9F4EA5EC-70C3-DE4C-8903-61778EF16E73}"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9357B2-34A3-411D-B80A-EA3351F7A721}"/>
              </a:ext>
            </a:extLst>
          </p:cNvPr>
          <p:cNvSpPr>
            <a:spLocks noGrp="1"/>
          </p:cNvSpPr>
          <p:nvPr>
            <p:ph type="hdr" sz="quarter"/>
          </p:nvPr>
        </p:nvSpPr>
        <p:spPr>
          <a:xfrm>
            <a:off x="0" y="0"/>
            <a:ext cx="2949787" cy="498693"/>
          </a:xfrm>
          <a:prstGeom prst="rect">
            <a:avLst/>
          </a:prstGeom>
        </p:spPr>
        <p:txBody>
          <a:bodyPr vert="horz" lIns="93287" tIns="46644" rIns="93287" bIns="46644" rtlCol="0"/>
          <a:lstStyle>
            <a:lvl1pPr algn="l">
              <a:defRPr sz="1200"/>
            </a:lvl1pPr>
          </a:lstStyle>
          <a:p>
            <a:endParaRPr lang="en-NZ"/>
          </a:p>
        </p:txBody>
      </p:sp>
      <p:sp>
        <p:nvSpPr>
          <p:cNvPr id="3" name="Date Placeholder 2">
            <a:extLst>
              <a:ext uri="{FF2B5EF4-FFF2-40B4-BE49-F238E27FC236}">
                <a16:creationId xmlns:a16="http://schemas.microsoft.com/office/drawing/2014/main" id="{8E7DB352-4F0E-4C4C-B119-A25D9B8C59B9}"/>
              </a:ext>
            </a:extLst>
          </p:cNvPr>
          <p:cNvSpPr>
            <a:spLocks noGrp="1"/>
          </p:cNvSpPr>
          <p:nvPr>
            <p:ph type="dt" idx="1"/>
          </p:nvPr>
        </p:nvSpPr>
        <p:spPr>
          <a:xfrm>
            <a:off x="3855838" y="0"/>
            <a:ext cx="2949787" cy="498693"/>
          </a:xfrm>
          <a:prstGeom prst="rect">
            <a:avLst/>
          </a:prstGeom>
        </p:spPr>
        <p:txBody>
          <a:bodyPr vert="horz" lIns="93287" tIns="46644" rIns="93287" bIns="46644" rtlCol="0"/>
          <a:lstStyle>
            <a:lvl1pPr algn="r">
              <a:defRPr sz="1200"/>
            </a:lvl1pPr>
          </a:lstStyle>
          <a:p>
            <a:fld id="{5B7EBFA0-E763-4A40-B3A3-91ECD6DF6998}" type="datetimeFigureOut">
              <a:rPr lang="en-NZ" smtClean="0"/>
              <a:pPr/>
              <a:t>22/10/2020</a:t>
            </a:fld>
            <a:endParaRPr lang="en-NZ"/>
          </a:p>
        </p:txBody>
      </p:sp>
      <p:sp>
        <p:nvSpPr>
          <p:cNvPr id="4" name="Slide Image Placeholder 3">
            <a:extLst>
              <a:ext uri="{FF2B5EF4-FFF2-40B4-BE49-F238E27FC236}">
                <a16:creationId xmlns:a16="http://schemas.microsoft.com/office/drawing/2014/main" id="{BDA90698-0CDF-4E99-85E2-EC8DBB957AED}"/>
              </a:ext>
            </a:extLst>
          </p:cNvPr>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3287" tIns="46644" rIns="93287" bIns="46644" rtlCol="0" anchor="ctr"/>
          <a:lstStyle/>
          <a:p>
            <a:endParaRPr lang="en-NZ"/>
          </a:p>
        </p:txBody>
      </p:sp>
      <p:sp>
        <p:nvSpPr>
          <p:cNvPr id="5" name="Notes Placeholder 4">
            <a:extLst>
              <a:ext uri="{FF2B5EF4-FFF2-40B4-BE49-F238E27FC236}">
                <a16:creationId xmlns:a16="http://schemas.microsoft.com/office/drawing/2014/main" id="{6C3ABA96-0D4B-46AF-80A6-F8F85FCBBA5F}"/>
              </a:ext>
            </a:extLst>
          </p:cNvPr>
          <p:cNvSpPr>
            <a:spLocks noGrp="1"/>
          </p:cNvSpPr>
          <p:nvPr>
            <p:ph type="body" sz="quarter" idx="3"/>
          </p:nvPr>
        </p:nvSpPr>
        <p:spPr>
          <a:xfrm>
            <a:off x="680720" y="4783306"/>
            <a:ext cx="5445760" cy="3913614"/>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a:extLst>
              <a:ext uri="{FF2B5EF4-FFF2-40B4-BE49-F238E27FC236}">
                <a16:creationId xmlns:a16="http://schemas.microsoft.com/office/drawing/2014/main" id="{843AA630-02C5-468E-8718-3F6D34F258BA}"/>
              </a:ext>
            </a:extLst>
          </p:cNvPr>
          <p:cNvSpPr>
            <a:spLocks noGrp="1"/>
          </p:cNvSpPr>
          <p:nvPr>
            <p:ph type="ftr" sz="quarter" idx="4"/>
          </p:nvPr>
        </p:nvSpPr>
        <p:spPr>
          <a:xfrm>
            <a:off x="0" y="9440647"/>
            <a:ext cx="2949787" cy="498692"/>
          </a:xfrm>
          <a:prstGeom prst="rect">
            <a:avLst/>
          </a:prstGeom>
        </p:spPr>
        <p:txBody>
          <a:bodyPr vert="horz" lIns="93287" tIns="46644" rIns="93287" bIns="46644" rtlCol="0" anchor="b"/>
          <a:lstStyle>
            <a:lvl1pPr algn="l">
              <a:defRPr sz="1200"/>
            </a:lvl1pPr>
          </a:lstStyle>
          <a:p>
            <a:endParaRPr lang="en-NZ"/>
          </a:p>
        </p:txBody>
      </p:sp>
      <p:sp>
        <p:nvSpPr>
          <p:cNvPr id="7" name="Slide Number Placeholder 6">
            <a:extLst>
              <a:ext uri="{FF2B5EF4-FFF2-40B4-BE49-F238E27FC236}">
                <a16:creationId xmlns:a16="http://schemas.microsoft.com/office/drawing/2014/main" id="{24D9057F-F4D5-4F76-816A-2CED63316789}"/>
              </a:ext>
            </a:extLst>
          </p:cNvPr>
          <p:cNvSpPr>
            <a:spLocks noGrp="1"/>
          </p:cNvSpPr>
          <p:nvPr>
            <p:ph type="sldNum" sz="quarter" idx="5"/>
          </p:nvPr>
        </p:nvSpPr>
        <p:spPr>
          <a:xfrm>
            <a:off x="3855838" y="9440647"/>
            <a:ext cx="2949787" cy="498692"/>
          </a:xfrm>
          <a:prstGeom prst="rect">
            <a:avLst/>
          </a:prstGeom>
        </p:spPr>
        <p:txBody>
          <a:bodyPr vert="horz" lIns="93287" tIns="46644" rIns="93287" bIns="46644" rtlCol="0" anchor="b"/>
          <a:lstStyle>
            <a:lvl1pPr algn="r">
              <a:defRPr sz="1200"/>
            </a:lvl1pPr>
          </a:lstStyle>
          <a:p>
            <a:fld id="{EC4B0E83-7DC5-4A24-AC05-800918290D73}" type="slidenum">
              <a:rPr lang="en-NZ" smtClean="0"/>
              <a:pPr/>
              <a:t>‹#›</a:t>
            </a:fld>
            <a:endParaRPr lang="en-NZ"/>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CA6435-0040-4D66-B4A7-B0BED24BBABD}" type="slidenum">
              <a:rPr lang="en-NZ" smtClean="0"/>
              <a:pPr/>
              <a:t>1</a:t>
            </a:fld>
            <a:endParaRPr lang="en-NZ"/>
          </a:p>
        </p:txBody>
      </p:sp>
    </p:spTree>
    <p:extLst>
      <p:ext uri="{BB962C8B-B14F-4D97-AF65-F5344CB8AC3E}">
        <p14:creationId xmlns:p14="http://schemas.microsoft.com/office/powerpoint/2010/main" val="44129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when is the important bit, most other pipelines rely on tracking announcements which rarely contain project timing, then infrequently updated after that. </a:t>
            </a:r>
          </a:p>
          <a:p>
            <a:endParaRPr lang="en-NZ" dirty="0"/>
          </a:p>
          <a:p>
            <a:r>
              <a:rPr lang="en-NZ" dirty="0"/>
              <a:t>Credible and committed versus visibility </a:t>
            </a:r>
          </a:p>
          <a:p>
            <a:endParaRPr lang="en-NZ" dirty="0"/>
          </a:p>
          <a:p>
            <a:r>
              <a:rPr lang="en-NZ" dirty="0"/>
              <a:t>Tags will include source of the project, NZUP, PGF, and IRG shovel ready when we get the data. </a:t>
            </a:r>
          </a:p>
        </p:txBody>
      </p:sp>
      <p:sp>
        <p:nvSpPr>
          <p:cNvPr id="4" name="Slide Number Placeholder 3"/>
          <p:cNvSpPr>
            <a:spLocks noGrp="1"/>
          </p:cNvSpPr>
          <p:nvPr>
            <p:ph type="sldNum" sz="quarter" idx="10"/>
          </p:nvPr>
        </p:nvSpPr>
        <p:spPr/>
        <p:txBody>
          <a:bodyPr/>
          <a:lstStyle/>
          <a:p>
            <a:fld id="{EC4B0E83-7DC5-4A24-AC05-800918290D73}" type="slidenum">
              <a:rPr lang="en-NZ" smtClean="0"/>
              <a:pPr/>
              <a:t>2</a:t>
            </a:fld>
            <a:endParaRPr lang="en-NZ"/>
          </a:p>
        </p:txBody>
      </p:sp>
    </p:spTree>
    <p:extLst>
      <p:ext uri="{BB962C8B-B14F-4D97-AF65-F5344CB8AC3E}">
        <p14:creationId xmlns:p14="http://schemas.microsoft.com/office/powerpoint/2010/main" val="356680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4B0E83-7DC5-4A24-AC05-800918290D73}" type="slidenum">
              <a:rPr lang="en-NZ" smtClean="0"/>
              <a:pPr/>
              <a:t>3</a:t>
            </a:fld>
            <a:endParaRPr lang="en-NZ"/>
          </a:p>
        </p:txBody>
      </p:sp>
    </p:spTree>
    <p:extLst>
      <p:ext uri="{BB962C8B-B14F-4D97-AF65-F5344CB8AC3E}">
        <p14:creationId xmlns:p14="http://schemas.microsoft.com/office/powerpoint/2010/main" val="41791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In addition the political certainty from having published projects – incentive not to change tack when there is an agreed path.</a:t>
            </a:r>
          </a:p>
          <a:p>
            <a:endParaRPr lang="en-NZ" dirty="0"/>
          </a:p>
        </p:txBody>
      </p:sp>
      <p:sp>
        <p:nvSpPr>
          <p:cNvPr id="4" name="Slide Number Placeholder 3"/>
          <p:cNvSpPr>
            <a:spLocks noGrp="1"/>
          </p:cNvSpPr>
          <p:nvPr>
            <p:ph type="sldNum" sz="quarter" idx="5"/>
          </p:nvPr>
        </p:nvSpPr>
        <p:spPr/>
        <p:txBody>
          <a:bodyPr/>
          <a:lstStyle/>
          <a:p>
            <a:fld id="{EC4B0E83-7DC5-4A24-AC05-800918290D73}" type="slidenum">
              <a:rPr lang="en-NZ" smtClean="0"/>
              <a:pPr/>
              <a:t>4</a:t>
            </a:fld>
            <a:endParaRPr lang="en-NZ"/>
          </a:p>
        </p:txBody>
      </p:sp>
    </p:spTree>
    <p:extLst>
      <p:ext uri="{BB962C8B-B14F-4D97-AF65-F5344CB8AC3E}">
        <p14:creationId xmlns:p14="http://schemas.microsoft.com/office/powerpoint/2010/main" val="309775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33A653-7A30-487F-902E-30537547CA2C}" type="slidenum">
              <a:rPr lang="en-NZ" smtClean="0"/>
              <a:t>5</a:t>
            </a:fld>
            <a:endParaRPr lang="en-NZ"/>
          </a:p>
        </p:txBody>
      </p:sp>
    </p:spTree>
    <p:extLst>
      <p:ext uri="{BB962C8B-B14F-4D97-AF65-F5344CB8AC3E}">
        <p14:creationId xmlns:p14="http://schemas.microsoft.com/office/powerpoint/2010/main" val="62094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Aim is to make this interactive view available on the website. </a:t>
            </a:r>
          </a:p>
          <a:p>
            <a:endParaRPr lang="en-NZ" dirty="0"/>
          </a:p>
          <a:p>
            <a:r>
              <a:rPr lang="en-NZ" dirty="0"/>
              <a:t>Still a focus growing contributors – Ak council/AT should be back soon, and then more councils now that they are finalising annual plans (recognising LTPs next year.)</a:t>
            </a:r>
          </a:p>
        </p:txBody>
      </p:sp>
      <p:sp>
        <p:nvSpPr>
          <p:cNvPr id="4" name="Slide Number Placeholder 3"/>
          <p:cNvSpPr>
            <a:spLocks noGrp="1"/>
          </p:cNvSpPr>
          <p:nvPr>
            <p:ph type="sldNum" sz="quarter" idx="5"/>
          </p:nvPr>
        </p:nvSpPr>
        <p:spPr/>
        <p:txBody>
          <a:bodyPr/>
          <a:lstStyle/>
          <a:p>
            <a:fld id="{EC4B0E83-7DC5-4A24-AC05-800918290D73}" type="slidenum">
              <a:rPr lang="en-NZ" smtClean="0"/>
              <a:pPr/>
              <a:t>6</a:t>
            </a:fld>
            <a:endParaRPr lang="en-NZ"/>
          </a:p>
        </p:txBody>
      </p:sp>
    </p:spTree>
    <p:extLst>
      <p:ext uri="{BB962C8B-B14F-4D97-AF65-F5344CB8AC3E}">
        <p14:creationId xmlns:p14="http://schemas.microsoft.com/office/powerpoint/2010/main" val="315447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Transport and water projects are the top two – same as the national pipeline.</a:t>
            </a:r>
          </a:p>
        </p:txBody>
      </p:sp>
      <p:sp>
        <p:nvSpPr>
          <p:cNvPr id="4" name="Slide Number Placeholder 3"/>
          <p:cNvSpPr>
            <a:spLocks noGrp="1"/>
          </p:cNvSpPr>
          <p:nvPr>
            <p:ph type="sldNum" sz="quarter" idx="5"/>
          </p:nvPr>
        </p:nvSpPr>
        <p:spPr/>
        <p:txBody>
          <a:bodyPr/>
          <a:lstStyle/>
          <a:p>
            <a:fld id="{EC4B0E83-7DC5-4A24-AC05-800918290D73}" type="slidenum">
              <a:rPr lang="en-NZ" smtClean="0"/>
              <a:pPr/>
              <a:t>7</a:t>
            </a:fld>
            <a:endParaRPr lang="en-NZ"/>
          </a:p>
        </p:txBody>
      </p:sp>
    </p:spTree>
    <p:extLst>
      <p:ext uri="{BB962C8B-B14F-4D97-AF65-F5344CB8AC3E}">
        <p14:creationId xmlns:p14="http://schemas.microsoft.com/office/powerpoint/2010/main" val="1146719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4" descr="NZIC Bkgrd3.jpg"/>
          <p:cNvPicPr>
            <a:picLocks noChangeAspect="1"/>
          </p:cNvPicPr>
          <p:nvPr userDrawn="1"/>
        </p:nvPicPr>
        <p:blipFill>
          <a:blip r:embed="rId2"/>
          <a:stretch>
            <a:fillRect/>
          </a:stretch>
        </p:blipFill>
        <p:spPr>
          <a:xfrm>
            <a:off x="0" y="302"/>
            <a:ext cx="9144000" cy="5142895"/>
          </a:xfrm>
          <a:prstGeom prst="rect">
            <a:avLst/>
          </a:prstGeom>
        </p:spPr>
      </p:pic>
      <p:sp>
        <p:nvSpPr>
          <p:cNvPr id="4" name="Rectangle 3"/>
          <p:cNvSpPr/>
          <p:nvPr userDrawn="1"/>
        </p:nvSpPr>
        <p:spPr>
          <a:xfrm>
            <a:off x="1857686" y="1464275"/>
            <a:ext cx="7286314" cy="2211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NZIC Logo Colour.jpg"/>
          <p:cNvPicPr>
            <a:picLocks noChangeAspect="1"/>
          </p:cNvPicPr>
          <p:nvPr userDrawn="1"/>
        </p:nvPicPr>
        <p:blipFill>
          <a:blip r:embed="rId3"/>
          <a:stretch>
            <a:fillRect/>
          </a:stretch>
        </p:blipFill>
        <p:spPr>
          <a:xfrm>
            <a:off x="1973406" y="1584671"/>
            <a:ext cx="1924162" cy="88800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8" name="Picture 7" descr="NZIC Bkgrd2B.jpg"/>
          <p:cNvPicPr>
            <a:picLocks noChangeAspect="1"/>
          </p:cNvPicPr>
          <p:nvPr userDrawn="1"/>
        </p:nvPicPr>
        <p:blipFill>
          <a:blip r:embed="rId2"/>
          <a:stretch>
            <a:fillRect/>
          </a:stretch>
        </p:blipFill>
        <p:spPr>
          <a:xfrm>
            <a:off x="0" y="302"/>
            <a:ext cx="9144000" cy="5142895"/>
          </a:xfrm>
          <a:prstGeom prst="rect">
            <a:avLst/>
          </a:prstGeom>
        </p:spPr>
      </p:pic>
      <p:sp>
        <p:nvSpPr>
          <p:cNvPr id="4" name="Rectangle 3"/>
          <p:cNvSpPr/>
          <p:nvPr userDrawn="1"/>
        </p:nvSpPr>
        <p:spPr>
          <a:xfrm>
            <a:off x="1952314" y="711075"/>
            <a:ext cx="7191686" cy="11056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ZIC Logo Colour.jpg"/>
          <p:cNvPicPr>
            <a:picLocks noChangeAspect="1"/>
          </p:cNvPicPr>
          <p:nvPr userDrawn="1"/>
        </p:nvPicPr>
        <p:blipFill>
          <a:blip r:embed="rId3"/>
          <a:stretch>
            <a:fillRect/>
          </a:stretch>
        </p:blipFill>
        <p:spPr>
          <a:xfrm>
            <a:off x="2091236" y="781632"/>
            <a:ext cx="2027050" cy="93548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descr="NZIC Content Bkgrd1.jpg"/>
          <p:cNvPicPr>
            <a:picLocks noChangeAspect="1"/>
          </p:cNvPicPr>
          <p:nvPr userDrawn="1"/>
        </p:nvPicPr>
        <p:blipFill>
          <a:blip r:embed="rId2"/>
          <a:stretch>
            <a:fillRect/>
          </a:stretch>
        </p:blipFill>
        <p:spPr>
          <a:xfrm>
            <a:off x="0" y="302"/>
            <a:ext cx="9144000" cy="5142895"/>
          </a:xfrm>
          <a:prstGeom prst="rect">
            <a:avLst/>
          </a:prstGeom>
        </p:spPr>
      </p:pic>
      <p:pic>
        <p:nvPicPr>
          <p:cNvPr id="7" name="Picture 6" descr="NZIC Logo Colour.jpg"/>
          <p:cNvPicPr>
            <a:picLocks noChangeAspect="1"/>
          </p:cNvPicPr>
          <p:nvPr userDrawn="1"/>
        </p:nvPicPr>
        <p:blipFill>
          <a:blip r:embed="rId3"/>
          <a:stretch>
            <a:fillRect/>
          </a:stretch>
        </p:blipFill>
        <p:spPr>
          <a:xfrm>
            <a:off x="7789508" y="4489411"/>
            <a:ext cx="1070838" cy="49419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FB32F-AF6D-42F8-B4D9-77E58CDFF420}" type="datetimeFigureOut">
              <a:rPr lang="en-NZ" smtClean="0"/>
              <a:t>22/10/2020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2589D1D-4ECF-46BA-A496-07B1A0105F00}" type="slidenum">
              <a:rPr lang="en-NZ" smtClean="0"/>
              <a:t>‹#›</a:t>
            </a:fld>
            <a:endParaRPr lang="en-NZ"/>
          </a:p>
        </p:txBody>
      </p:sp>
    </p:spTree>
    <p:extLst>
      <p:ext uri="{BB962C8B-B14F-4D97-AF65-F5344CB8AC3E}">
        <p14:creationId xmlns:p14="http://schemas.microsoft.com/office/powerpoint/2010/main" val="3964296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1" r:id="rId2"/>
    <p:sldLayoutId id="2147483668" r:id="rId3"/>
    <p:sldLayoutId id="2147483679" r:id="rId4"/>
    <p:sldLayoutId id="2147483680"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nfracom.govt.nz/projects/pipelin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www.forwardworks.co.nz/" TargetMode="Externa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4706215" y="3993747"/>
            <a:ext cx="3528723" cy="2"/>
          </a:xfrm>
          <a:prstGeom prst="line">
            <a:avLst/>
          </a:prstGeom>
          <a:ln w="127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69362" y="2134134"/>
            <a:ext cx="4343024" cy="1938992"/>
          </a:xfrm>
          <a:prstGeom prst="rect">
            <a:avLst/>
          </a:prstGeom>
        </p:spPr>
        <p:txBody>
          <a:bodyPr wrap="square">
            <a:noAutofit/>
          </a:bodyPr>
          <a:lstStyle/>
          <a:p>
            <a:r>
              <a:rPr lang="en-US" sz="2800" b="1" dirty="0"/>
              <a:t>Infrastructure forward works pipeline update</a:t>
            </a:r>
            <a:r>
              <a:rPr lang="en-US" sz="2800" dirty="0"/>
              <a:t>​</a:t>
            </a:r>
            <a:endParaRPr lang="en-US" sz="1600" b="1" dirty="0">
              <a:latin typeface="Montserrat Black" panose="00000A00000000000000" pitchFamily="50" charset="0"/>
            </a:endParaRPr>
          </a:p>
          <a:p>
            <a:endParaRPr lang="en-NZ" sz="1600" b="1" dirty="0">
              <a:latin typeface="Montserrat Black" panose="00000A00000000000000" pitchFamily="50" charset="0"/>
            </a:endParaRPr>
          </a:p>
          <a:p>
            <a:endParaRPr lang="en-NZ" sz="1600" b="1" dirty="0">
              <a:latin typeface="Arial Black" panose="020B0A04020102020204" pitchFamily="34" charset="0"/>
            </a:endParaRPr>
          </a:p>
        </p:txBody>
      </p:sp>
      <p:sp>
        <p:nvSpPr>
          <p:cNvPr id="8" name="Rectangle 7"/>
          <p:cNvSpPr/>
          <p:nvPr/>
        </p:nvSpPr>
        <p:spPr>
          <a:xfrm>
            <a:off x="4574639" y="4073125"/>
            <a:ext cx="4164627" cy="574195"/>
          </a:xfrm>
          <a:prstGeom prst="rect">
            <a:avLst/>
          </a:prstGeom>
        </p:spPr>
        <p:txBody>
          <a:bodyPr wrap="square">
            <a:noAutofit/>
          </a:bodyPr>
          <a:lstStyle/>
          <a:p>
            <a:r>
              <a:rPr lang="en-NZ" sz="1600" b="1" kern="0" dirty="0">
                <a:solidFill>
                  <a:schemeClr val="bg1"/>
                </a:solidFill>
                <a:latin typeface="Arial Black" panose="020B0A04020102020204" pitchFamily="34" charset="0"/>
                <a:cs typeface="Montserrat"/>
              </a:rPr>
              <a:t>Owen Matthews, </a:t>
            </a:r>
          </a:p>
          <a:p>
            <a:r>
              <a:rPr lang="en-NZ" sz="1600" b="1" kern="0" dirty="0">
                <a:solidFill>
                  <a:schemeClr val="bg1"/>
                </a:solidFill>
                <a:latin typeface="Arial Black" panose="020B0A04020102020204" pitchFamily="34" charset="0"/>
                <a:cs typeface="Montserrat"/>
              </a:rPr>
              <a:t>Infrastructure Commission</a:t>
            </a:r>
          </a:p>
        </p:txBody>
      </p:sp>
      <p:sp>
        <p:nvSpPr>
          <p:cNvPr id="10" name="Rectangle 9"/>
          <p:cNvSpPr/>
          <p:nvPr/>
        </p:nvSpPr>
        <p:spPr>
          <a:xfrm>
            <a:off x="4569362" y="4726698"/>
            <a:ext cx="2441796" cy="416802"/>
          </a:xfrm>
          <a:prstGeom prst="rect">
            <a:avLst/>
          </a:prstGeom>
        </p:spPr>
        <p:txBody>
          <a:bodyPr wrap="square">
            <a:noAutofit/>
          </a:bodyPr>
          <a:lstStyle/>
          <a:p>
            <a:r>
              <a:rPr lang="en-NZ" sz="1200" kern="0" dirty="0">
                <a:latin typeface="Montserrat Semi Bold"/>
                <a:cs typeface="Montserrat Semi Bold"/>
              </a:rPr>
              <a:t>October 2020</a:t>
            </a:r>
          </a:p>
        </p:txBody>
      </p:sp>
      <p:sp>
        <p:nvSpPr>
          <p:cNvPr id="2" name="TextBox 1">
            <a:extLst>
              <a:ext uri="{FF2B5EF4-FFF2-40B4-BE49-F238E27FC236}">
                <a16:creationId xmlns:a16="http://schemas.microsoft.com/office/drawing/2014/main" id="{80334792-6AC7-4891-AB81-A1193A0044FB}"/>
              </a:ext>
            </a:extLst>
          </p:cNvPr>
          <p:cNvSpPr txBox="1"/>
          <p:nvPr/>
        </p:nvSpPr>
        <p:spPr>
          <a:xfrm>
            <a:off x="199832" y="4360222"/>
            <a:ext cx="3866020" cy="923330"/>
          </a:xfrm>
          <a:prstGeom prst="rect">
            <a:avLst/>
          </a:prstGeom>
          <a:noFill/>
        </p:spPr>
        <p:txBody>
          <a:bodyPr wrap="square" rtlCol="0">
            <a:spAutoFit/>
          </a:bodyPr>
          <a:lstStyle/>
          <a:p>
            <a:r>
              <a:rPr lang="en-NZ" sz="900" dirty="0"/>
              <a:t>Disclaimer - This presentation contains general information and is not formal advice.  It is recommended that you seek independent advice on any matter relating to the use of the information. We will not be liable for any loss or damage whatsoever arising from the use of the information.</a:t>
            </a:r>
          </a:p>
          <a:p>
            <a:endParaRPr lang="en-NZ" dirty="0"/>
          </a:p>
        </p:txBody>
      </p:sp>
    </p:spTree>
    <p:extLst>
      <p:ext uri="{BB962C8B-B14F-4D97-AF65-F5344CB8AC3E}">
        <p14:creationId xmlns:p14="http://schemas.microsoft.com/office/powerpoint/2010/main" val="380084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1159329" y="653160"/>
            <a:ext cx="7629998" cy="0"/>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F29DF4FA-6FA2-465A-9895-28266B98E01D}"/>
              </a:ext>
            </a:extLst>
          </p:cNvPr>
          <p:cNvSpPr/>
          <p:nvPr/>
        </p:nvSpPr>
        <p:spPr>
          <a:xfrm>
            <a:off x="1159329" y="116110"/>
            <a:ext cx="7556635" cy="523220"/>
          </a:xfrm>
          <a:prstGeom prst="rect">
            <a:avLst/>
          </a:prstGeom>
        </p:spPr>
        <p:txBody>
          <a:bodyPr wrap="square">
            <a:spAutoFit/>
          </a:bodyPr>
          <a:lstStyle/>
          <a:p>
            <a:r>
              <a:rPr lang="en-US" sz="2800" b="1" dirty="0">
                <a:solidFill>
                  <a:schemeClr val="bg2"/>
                </a:solidFill>
                <a:latin typeface="+mj-lt"/>
                <a:cs typeface="Montserrat"/>
              </a:rPr>
              <a:t>Infrastructure Forward Works Pipeline</a:t>
            </a:r>
          </a:p>
        </p:txBody>
      </p:sp>
      <p:sp>
        <p:nvSpPr>
          <p:cNvPr id="2" name="Rectangle 1">
            <a:extLst>
              <a:ext uri="{FF2B5EF4-FFF2-40B4-BE49-F238E27FC236}">
                <a16:creationId xmlns:a16="http://schemas.microsoft.com/office/drawing/2014/main" id="{9DB7F083-4EAA-44B5-9424-EE8284F15D4A}"/>
              </a:ext>
            </a:extLst>
          </p:cNvPr>
          <p:cNvSpPr/>
          <p:nvPr/>
        </p:nvSpPr>
        <p:spPr>
          <a:xfrm>
            <a:off x="1159329" y="773311"/>
            <a:ext cx="7866049" cy="4065857"/>
          </a:xfrm>
          <a:prstGeom prst="rect">
            <a:avLst/>
          </a:prstGeom>
        </p:spPr>
        <p:txBody>
          <a:bodyPr wrap="square" lIns="91440" tIns="45720" rIns="91440" bIns="45720" anchor="t">
            <a:spAutoFit/>
          </a:bodyPr>
          <a:lstStyle/>
          <a:p>
            <a:pPr marL="285750" indent="-285750" fontAlgn="base">
              <a:buFont typeface="Arial" panose="020B0604020202020204" pitchFamily="34" charset="0"/>
              <a:buChar char="•"/>
            </a:pPr>
            <a:r>
              <a:rPr lang="en-US" dirty="0">
                <a:solidFill>
                  <a:srgbClr val="000000"/>
                </a:solidFill>
              </a:rPr>
              <a:t>Created due to the need for a more coordinated and certain pipeline of work</a:t>
            </a:r>
            <a:endParaRPr lang="en-US" dirty="0"/>
          </a:p>
          <a:p>
            <a:pPr marL="285750" indent="-285750" fontAlgn="base">
              <a:buFont typeface="Arial" panose="020B0604020202020204" pitchFamily="34" charset="0"/>
              <a:buChar char="•"/>
            </a:pPr>
            <a:endParaRPr lang="en-US" dirty="0">
              <a:solidFill>
                <a:srgbClr val="000000"/>
              </a:solidFill>
            </a:endParaRPr>
          </a:p>
          <a:p>
            <a:pPr marL="285750" indent="-285750" fontAlgn="base">
              <a:buFont typeface="Arial" panose="020B0604020202020204" pitchFamily="34" charset="0"/>
              <a:buChar char="•"/>
            </a:pPr>
            <a:r>
              <a:rPr lang="en-US" dirty="0">
                <a:solidFill>
                  <a:srgbClr val="000000"/>
                </a:solidFill>
              </a:rPr>
              <a:t>What, Where, and importantly </a:t>
            </a:r>
            <a:r>
              <a:rPr lang="en-US" b="1" dirty="0">
                <a:solidFill>
                  <a:srgbClr val="000000"/>
                </a:solidFill>
              </a:rPr>
              <a:t>When</a:t>
            </a:r>
          </a:p>
          <a:p>
            <a:pPr marL="285750" indent="-285750" fontAlgn="base">
              <a:buFont typeface="Arial" panose="020B0604020202020204" pitchFamily="34" charset="0"/>
              <a:buChar char="•"/>
            </a:pPr>
            <a:endParaRPr lang="en-US" b="1" dirty="0"/>
          </a:p>
          <a:p>
            <a:pPr marL="285750" indent="-285750" fontAlgn="base">
              <a:buFont typeface="Arial" panose="020B0604020202020204" pitchFamily="34" charset="0"/>
              <a:buChar char="•"/>
            </a:pPr>
            <a:r>
              <a:rPr lang="en-NZ" dirty="0"/>
              <a:t>Data sourced from organisations directly</a:t>
            </a:r>
          </a:p>
          <a:p>
            <a:pPr marL="285750" indent="-285750" fontAlgn="base">
              <a:buFont typeface="Arial" panose="020B0604020202020204" pitchFamily="34" charset="0"/>
              <a:buChar char="•"/>
            </a:pPr>
            <a:endParaRPr lang="en-US" dirty="0">
              <a:solidFill>
                <a:srgbClr val="000000"/>
              </a:solidFill>
            </a:endParaRPr>
          </a:p>
          <a:p>
            <a:pPr marL="285750" indent="-285750" fontAlgn="base">
              <a:buFont typeface="Arial" panose="020B0604020202020204" pitchFamily="34" charset="0"/>
              <a:buChar char="•"/>
            </a:pPr>
            <a:r>
              <a:rPr lang="en-US" dirty="0">
                <a:solidFill>
                  <a:srgbClr val="000000"/>
                </a:solidFill>
              </a:rPr>
              <a:t>Updated regularly</a:t>
            </a:r>
          </a:p>
          <a:p>
            <a:pPr marL="285750" indent="-285750" fontAlgn="base">
              <a:buFont typeface="Arial" panose="020B0604020202020204" pitchFamily="34" charset="0"/>
              <a:buChar char="•"/>
            </a:pPr>
            <a:endParaRPr lang="en-NZ" dirty="0"/>
          </a:p>
          <a:p>
            <a:pPr marL="285750" indent="-285750" fontAlgn="base">
              <a:buFont typeface="Arial" panose="020B0604020202020204" pitchFamily="34" charset="0"/>
              <a:buChar char="•"/>
            </a:pPr>
            <a:r>
              <a:rPr lang="en-NZ" dirty="0"/>
              <a:t>New filters have been added: </a:t>
            </a:r>
          </a:p>
          <a:p>
            <a:pPr marL="742950" lvl="1" indent="-285750" fontAlgn="base">
              <a:buFont typeface="Courier New"/>
              <a:buChar char="o"/>
            </a:pPr>
            <a:r>
              <a:rPr lang="en-NZ" dirty="0"/>
              <a:t>Funding Status (TBC, Confirmed etc)</a:t>
            </a:r>
          </a:p>
          <a:p>
            <a:pPr marL="742950" lvl="1" indent="-285750">
              <a:buFont typeface="Courier New"/>
              <a:buChar char="o"/>
            </a:pPr>
            <a:r>
              <a:rPr lang="en-NZ" dirty="0"/>
              <a:t>Procurement type (open, panel etc)</a:t>
            </a:r>
            <a:endParaRPr lang="en-NZ" dirty="0">
              <a:cs typeface="Calibri"/>
            </a:endParaRPr>
          </a:p>
          <a:p>
            <a:pPr marL="742950" lvl="1" indent="-285750">
              <a:buFont typeface="Courier New"/>
              <a:buChar char="o"/>
            </a:pPr>
            <a:r>
              <a:rPr lang="en-NZ" dirty="0"/>
              <a:t>Tags (NZUP, PGF etc)</a:t>
            </a:r>
          </a:p>
          <a:p>
            <a:pPr marL="742950" lvl="1" indent="-285750">
              <a:buFont typeface="Courier New"/>
              <a:buChar char="o"/>
            </a:pPr>
            <a:endParaRPr lang="en-NZ" dirty="0">
              <a:cs typeface="Calibri"/>
            </a:endParaRPr>
          </a:p>
          <a:p>
            <a:pPr fontAlgn="base">
              <a:lnSpc>
                <a:spcPct val="150000"/>
              </a:lnSpc>
            </a:pPr>
            <a:r>
              <a:rPr lang="en-US" dirty="0"/>
              <a:t> </a:t>
            </a:r>
            <a:r>
              <a:rPr lang="en-US" dirty="0">
                <a:hlinkClick r:id="rId3"/>
              </a:rPr>
              <a:t>https://infracom.govt.nz/projects/pipeline/</a:t>
            </a:r>
            <a:r>
              <a:rPr lang="en-US" dirty="0"/>
              <a:t> </a:t>
            </a:r>
            <a:endParaRPr lang="en-US" b="0" i="0" u="none" strike="noStrike" dirty="0">
              <a:effectLst/>
            </a:endParaRPr>
          </a:p>
        </p:txBody>
      </p:sp>
      <p:pic>
        <p:nvPicPr>
          <p:cNvPr id="3" name="Picture 2">
            <a:extLst>
              <a:ext uri="{FF2B5EF4-FFF2-40B4-BE49-F238E27FC236}">
                <a16:creationId xmlns:a16="http://schemas.microsoft.com/office/drawing/2014/main" id="{5DEF5814-864E-4869-85AD-E15A005F63CC}"/>
              </a:ext>
            </a:extLst>
          </p:cNvPr>
          <p:cNvPicPr>
            <a:picLocks noChangeAspect="1"/>
          </p:cNvPicPr>
          <p:nvPr/>
        </p:nvPicPr>
        <p:blipFill>
          <a:blip r:embed="rId4"/>
          <a:stretch>
            <a:fillRect/>
          </a:stretch>
        </p:blipFill>
        <p:spPr>
          <a:xfrm>
            <a:off x="5853065" y="1268450"/>
            <a:ext cx="2569164" cy="3221890"/>
          </a:xfrm>
          <a:prstGeom prst="rect">
            <a:avLst/>
          </a:prstGeom>
        </p:spPr>
      </p:pic>
    </p:spTree>
    <p:extLst>
      <p:ext uri="{BB962C8B-B14F-4D97-AF65-F5344CB8AC3E}">
        <p14:creationId xmlns:p14="http://schemas.microsoft.com/office/powerpoint/2010/main" val="3656951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320927" y="800033"/>
            <a:ext cx="7468400" cy="1588"/>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232692" y="242286"/>
            <a:ext cx="7556635" cy="477054"/>
          </a:xfrm>
          <a:prstGeom prst="rect">
            <a:avLst/>
          </a:prstGeom>
        </p:spPr>
        <p:txBody>
          <a:bodyPr wrap="square">
            <a:spAutoFit/>
          </a:bodyPr>
          <a:lstStyle/>
          <a:p>
            <a:r>
              <a:rPr lang="en-NZ" sz="2500" b="1" dirty="0">
                <a:solidFill>
                  <a:schemeClr val="bg2"/>
                </a:solidFill>
                <a:latin typeface="Montserrat"/>
              </a:rPr>
              <a:t>Benefits</a:t>
            </a:r>
          </a:p>
        </p:txBody>
      </p:sp>
      <p:sp>
        <p:nvSpPr>
          <p:cNvPr id="22" name="Rectangle 21"/>
          <p:cNvSpPr/>
          <p:nvPr/>
        </p:nvSpPr>
        <p:spPr>
          <a:xfrm>
            <a:off x="793235" y="945381"/>
            <a:ext cx="7824366" cy="3785652"/>
          </a:xfrm>
          <a:prstGeom prst="rect">
            <a:avLst/>
          </a:prstGeom>
        </p:spPr>
        <p:txBody>
          <a:bodyPr wrap="square" lIns="91440" tIns="45720" rIns="91440" bIns="45720" anchor="t">
            <a:spAutoFit/>
          </a:bodyPr>
          <a:lstStyle/>
          <a:p>
            <a:r>
              <a:rPr lang="en-US" sz="1600" b="1" dirty="0"/>
              <a:t>	For the Construction Industry:</a:t>
            </a:r>
          </a:p>
          <a:p>
            <a:pPr marL="628650" lvl="1" indent="-171450">
              <a:buFont typeface="Arial" panose="020B0604020202020204" pitchFamily="34" charset="0"/>
              <a:buChar char="•"/>
            </a:pPr>
            <a:r>
              <a:rPr lang="en-US" sz="1600" dirty="0"/>
              <a:t>Plan and invest in their business, informed by a confident view of upcoming projects</a:t>
            </a:r>
          </a:p>
          <a:p>
            <a:pPr marL="628650" lvl="1" indent="-171450">
              <a:buFont typeface="Arial" panose="020B0604020202020204" pitchFamily="34" charset="0"/>
              <a:buChar char="•"/>
            </a:pPr>
            <a:r>
              <a:rPr lang="en-US" sz="1600" dirty="0"/>
              <a:t>Early input into planned projects</a:t>
            </a:r>
          </a:p>
          <a:p>
            <a:pPr marL="628650" lvl="1" indent="-171450">
              <a:buFont typeface="Arial" panose="020B0604020202020204" pitchFamily="34" charset="0"/>
              <a:buChar char="•"/>
            </a:pPr>
            <a:r>
              <a:rPr lang="en-US" sz="1600" dirty="0"/>
              <a:t>Consistent workloads</a:t>
            </a:r>
          </a:p>
          <a:p>
            <a:pPr lvl="1"/>
            <a:endParaRPr lang="en-NZ" sz="1600" b="1" dirty="0"/>
          </a:p>
          <a:p>
            <a:pPr lvl="1"/>
            <a:r>
              <a:rPr lang="en-NZ" sz="1600" b="1" dirty="0"/>
              <a:t>For Contributors:</a:t>
            </a:r>
          </a:p>
          <a:p>
            <a:pPr marL="628650" lvl="1" indent="-171450">
              <a:buFont typeface="Arial" panose="020B0604020202020204" pitchFamily="34" charset="0"/>
              <a:buChar char="•"/>
            </a:pPr>
            <a:r>
              <a:rPr lang="en-NZ" sz="1600" dirty="0"/>
              <a:t>Enabling better planning of investment in New Zealand – smoothing the market, allowing for better utilisation of resources, capability and capacity</a:t>
            </a:r>
          </a:p>
          <a:p>
            <a:pPr marL="628650" lvl="1" indent="-171450">
              <a:buFont typeface="Arial" panose="020B0604020202020204" pitchFamily="34" charset="0"/>
              <a:buChar char="•"/>
            </a:pPr>
            <a:r>
              <a:rPr lang="en-NZ" sz="1600" dirty="0"/>
              <a:t>Access to information on other planned investments, building communication and improving coordination where possible</a:t>
            </a:r>
          </a:p>
          <a:p>
            <a:pPr marL="628650" lvl="1" indent="-171450">
              <a:buFont typeface="Arial" panose="020B0604020202020204" pitchFamily="34" charset="0"/>
              <a:buChar char="•"/>
            </a:pPr>
            <a:r>
              <a:rPr lang="en-NZ" sz="1600" dirty="0"/>
              <a:t>Driving market interest in projects prior to procurement, encouraging direct communication between agencies and market participants</a:t>
            </a:r>
          </a:p>
          <a:p>
            <a:pPr marL="628650" lvl="1" indent="-171450">
              <a:buFont typeface="Arial" panose="020B0604020202020204" pitchFamily="34" charset="0"/>
              <a:buChar char="•"/>
            </a:pPr>
            <a:r>
              <a:rPr lang="en-NZ" sz="1600" dirty="0"/>
              <a:t>Contractors willing and able to bid for new projects with more innovative options </a:t>
            </a:r>
          </a:p>
          <a:p>
            <a:endParaRPr lang="en-US" sz="1600" dirty="0"/>
          </a:p>
          <a:p>
            <a:r>
              <a:rPr lang="en-US" sz="1600" dirty="0"/>
              <a:t>	</a:t>
            </a:r>
          </a:p>
        </p:txBody>
      </p:sp>
      <p:sp>
        <p:nvSpPr>
          <p:cNvPr id="24" name="Rectangle 23"/>
          <p:cNvSpPr/>
          <p:nvPr/>
        </p:nvSpPr>
        <p:spPr>
          <a:xfrm>
            <a:off x="1320928" y="4781272"/>
            <a:ext cx="663394" cy="224557"/>
          </a:xfrm>
          <a:prstGeom prst="rect">
            <a:avLst/>
          </a:prstGeom>
        </p:spPr>
        <p:txBody>
          <a:bodyPr wrap="square">
            <a:noAutofit/>
          </a:bodyPr>
          <a:lstStyle/>
          <a:p>
            <a:r>
              <a:rPr lang="en-NZ" sz="800" kern="0" dirty="0">
                <a:latin typeface="Montserrat"/>
                <a:cs typeface="Montserrat"/>
              </a:rPr>
              <a:t>Page </a:t>
            </a:r>
            <a:fld id="{84E9BC0E-A84A-C945-B2DD-3E161A103F26}" type="slidenum">
              <a:rPr lang="en-NZ" sz="800" kern="0" smtClean="0">
                <a:latin typeface="Montserrat"/>
                <a:cs typeface="Montserrat"/>
              </a:rPr>
              <a:t>3</a:t>
            </a:fld>
            <a:endParaRPr lang="en-NZ" sz="800" kern="0" dirty="0">
              <a:latin typeface="Montserrat"/>
              <a:cs typeface="Montserrat"/>
            </a:endParaRPr>
          </a:p>
        </p:txBody>
      </p:sp>
      <p:cxnSp>
        <p:nvCxnSpPr>
          <p:cNvPr id="25" name="Straight Connector 24"/>
          <p:cNvCxnSpPr/>
          <p:nvPr/>
        </p:nvCxnSpPr>
        <p:spPr>
          <a:xfrm rot="16200000" flipV="1">
            <a:off x="1790905" y="4894961"/>
            <a:ext cx="164582" cy="3"/>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59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320927" y="800033"/>
            <a:ext cx="7468400" cy="1588"/>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232691" y="267904"/>
            <a:ext cx="7556635" cy="477054"/>
          </a:xfrm>
          <a:prstGeom prst="rect">
            <a:avLst/>
          </a:prstGeom>
        </p:spPr>
        <p:txBody>
          <a:bodyPr wrap="square">
            <a:spAutoFit/>
          </a:bodyPr>
          <a:lstStyle/>
          <a:p>
            <a:r>
              <a:rPr lang="en-NZ" sz="2500" b="1" dirty="0">
                <a:solidFill>
                  <a:schemeClr val="bg2"/>
                </a:solidFill>
                <a:latin typeface="Montserrat"/>
              </a:rPr>
              <a:t>Linkage to the 30 year Strategy</a:t>
            </a:r>
          </a:p>
        </p:txBody>
      </p:sp>
      <p:sp>
        <p:nvSpPr>
          <p:cNvPr id="22" name="Rectangle 21"/>
          <p:cNvSpPr/>
          <p:nvPr/>
        </p:nvSpPr>
        <p:spPr>
          <a:xfrm>
            <a:off x="696329" y="914009"/>
            <a:ext cx="5331609" cy="3754874"/>
          </a:xfrm>
          <a:prstGeom prst="rect">
            <a:avLst/>
          </a:prstGeom>
        </p:spPr>
        <p:txBody>
          <a:bodyPr wrap="square">
            <a:spAutoFit/>
          </a:bodyPr>
          <a:lstStyle/>
          <a:p>
            <a:pPr lvl="1"/>
            <a:r>
              <a:rPr lang="en-US" sz="1400" dirty="0"/>
              <a:t>The strategy will provide the public, various sectors, and government with a national set of recommendations and priorities for New Zealand’s infrastructure. </a:t>
            </a:r>
          </a:p>
          <a:p>
            <a:pPr lvl="1"/>
            <a:endParaRPr lang="en-US" sz="1400" dirty="0">
              <a:latin typeface="Montserrat Light" panose="00000400000000000000"/>
            </a:endParaRPr>
          </a:p>
          <a:p>
            <a:pPr lvl="1"/>
            <a:r>
              <a:rPr lang="en-US" sz="1400" dirty="0"/>
              <a:t>A first step in developing the strategy is understanding the current state of infrastructure in New Zealand, along with expected future trends and scenarios. </a:t>
            </a:r>
          </a:p>
          <a:p>
            <a:pPr lvl="1"/>
            <a:endParaRPr lang="en-US" sz="1400" dirty="0"/>
          </a:p>
          <a:p>
            <a:pPr lvl="1"/>
            <a:r>
              <a:rPr lang="en-NZ" sz="1400" dirty="0"/>
              <a:t>The pipeline and current state can be used in tandem to understand whether asset owners are planning to invest in areas where the needs assessment shows they are deficient. </a:t>
            </a:r>
          </a:p>
          <a:p>
            <a:pPr lvl="1"/>
            <a:endParaRPr lang="en-NZ" sz="1400" dirty="0"/>
          </a:p>
          <a:p>
            <a:pPr lvl="1"/>
            <a:r>
              <a:rPr lang="en-NZ" sz="1400" dirty="0"/>
              <a:t>The pipeline can become more certain and credible over time as the market, local govt, central govt etc engage in the development of the strategy and commit to an agreed path forward i.e. the pipeline is just a reflection of what has been committed to earlier. </a:t>
            </a:r>
            <a:endParaRPr lang="en-US" sz="1400" dirty="0">
              <a:latin typeface="Montserrat Light" panose="00000400000000000000" pitchFamily="50" charset="0"/>
            </a:endParaRPr>
          </a:p>
        </p:txBody>
      </p:sp>
      <p:sp>
        <p:nvSpPr>
          <p:cNvPr id="24" name="Rectangle 23"/>
          <p:cNvSpPr/>
          <p:nvPr/>
        </p:nvSpPr>
        <p:spPr>
          <a:xfrm>
            <a:off x="1320928" y="4781272"/>
            <a:ext cx="663394" cy="224557"/>
          </a:xfrm>
          <a:prstGeom prst="rect">
            <a:avLst/>
          </a:prstGeom>
        </p:spPr>
        <p:txBody>
          <a:bodyPr wrap="square">
            <a:noAutofit/>
          </a:bodyPr>
          <a:lstStyle/>
          <a:p>
            <a:r>
              <a:rPr lang="en-NZ" sz="800" kern="0" dirty="0">
                <a:latin typeface="Montserrat"/>
                <a:cs typeface="Montserrat"/>
              </a:rPr>
              <a:t>Page </a:t>
            </a:r>
            <a:fld id="{84E9BC0E-A84A-C945-B2DD-3E161A103F26}" type="slidenum">
              <a:rPr lang="en-NZ" sz="800" kern="0" smtClean="0">
                <a:latin typeface="Montserrat"/>
                <a:cs typeface="Montserrat"/>
              </a:rPr>
              <a:t>4</a:t>
            </a:fld>
            <a:endParaRPr lang="en-NZ" sz="800" kern="0" dirty="0">
              <a:latin typeface="Montserrat"/>
              <a:cs typeface="Montserrat"/>
            </a:endParaRPr>
          </a:p>
        </p:txBody>
      </p:sp>
      <p:cxnSp>
        <p:nvCxnSpPr>
          <p:cNvPr id="25" name="Straight Connector 24"/>
          <p:cNvCxnSpPr/>
          <p:nvPr/>
        </p:nvCxnSpPr>
        <p:spPr>
          <a:xfrm rot="16200000" flipV="1">
            <a:off x="1790905" y="4894961"/>
            <a:ext cx="164582" cy="3"/>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Diagram 7">
            <a:extLst>
              <a:ext uri="{FF2B5EF4-FFF2-40B4-BE49-F238E27FC236}">
                <a16:creationId xmlns:a16="http://schemas.microsoft.com/office/drawing/2014/main" id="{6611A73F-A0FD-485F-8DD4-DC6770B19E7C}"/>
              </a:ext>
            </a:extLst>
          </p:cNvPr>
          <p:cNvGraphicFramePr/>
          <p:nvPr>
            <p:extLst>
              <p:ext uri="{D42A27DB-BD31-4B8C-83A1-F6EECF244321}">
                <p14:modId xmlns:p14="http://schemas.microsoft.com/office/powerpoint/2010/main" val="3823235045"/>
              </p:ext>
            </p:extLst>
          </p:nvPr>
        </p:nvGraphicFramePr>
        <p:xfrm>
          <a:off x="5874243" y="1260698"/>
          <a:ext cx="3008434" cy="2968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750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Flag icon - symbol, peace, flag, flags, nation, maps and flags, country # icons #iconbros #freeicons #freeicon #free #icon | Flag icon, Icon, Free  icons">
            <a:extLst>
              <a:ext uri="{FF2B5EF4-FFF2-40B4-BE49-F238E27FC236}">
                <a16:creationId xmlns:a16="http://schemas.microsoft.com/office/drawing/2014/main" id="{FA868D90-2832-4E19-8DE1-E629F9FAA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850" y="1661917"/>
            <a:ext cx="337288" cy="3372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VG Email Server Security | Antivirus &amp; Antispam | Free Trial">
            <a:extLst>
              <a:ext uri="{FF2B5EF4-FFF2-40B4-BE49-F238E27FC236}">
                <a16:creationId xmlns:a16="http://schemas.microsoft.com/office/drawing/2014/main" id="{8D51591A-F67C-471B-BC17-BC73691081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20" r="15248"/>
          <a:stretch/>
        </p:blipFill>
        <p:spPr bwMode="auto">
          <a:xfrm>
            <a:off x="3089484" y="2783536"/>
            <a:ext cx="751265" cy="6800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0C8FE1-5F59-4A28-BA0F-7497517432CB}"/>
              </a:ext>
            </a:extLst>
          </p:cNvPr>
          <p:cNvPicPr>
            <a:picLocks noChangeAspect="1"/>
          </p:cNvPicPr>
          <p:nvPr/>
        </p:nvPicPr>
        <p:blipFill>
          <a:blip r:embed="rId5"/>
          <a:stretch>
            <a:fillRect/>
          </a:stretch>
        </p:blipFill>
        <p:spPr>
          <a:xfrm>
            <a:off x="3795914" y="2126013"/>
            <a:ext cx="1895651" cy="1086932"/>
          </a:xfrm>
          <a:prstGeom prst="rect">
            <a:avLst/>
          </a:prstGeom>
        </p:spPr>
      </p:pic>
      <p:pic>
        <p:nvPicPr>
          <p:cNvPr id="5" name="Picture 4">
            <a:extLst>
              <a:ext uri="{FF2B5EF4-FFF2-40B4-BE49-F238E27FC236}">
                <a16:creationId xmlns:a16="http://schemas.microsoft.com/office/drawing/2014/main" id="{252A9DA5-3AAE-4455-9DE7-A72329E50421}"/>
              </a:ext>
            </a:extLst>
          </p:cNvPr>
          <p:cNvPicPr>
            <a:picLocks noChangeAspect="1"/>
          </p:cNvPicPr>
          <p:nvPr/>
        </p:nvPicPr>
        <p:blipFill>
          <a:blip r:embed="rId6"/>
          <a:stretch>
            <a:fillRect/>
          </a:stretch>
        </p:blipFill>
        <p:spPr>
          <a:xfrm>
            <a:off x="1371943" y="1517514"/>
            <a:ext cx="986238" cy="344401"/>
          </a:xfrm>
          <a:prstGeom prst="rect">
            <a:avLst/>
          </a:prstGeom>
        </p:spPr>
      </p:pic>
      <p:pic>
        <p:nvPicPr>
          <p:cNvPr id="6" name="Picture 5">
            <a:extLst>
              <a:ext uri="{FF2B5EF4-FFF2-40B4-BE49-F238E27FC236}">
                <a16:creationId xmlns:a16="http://schemas.microsoft.com/office/drawing/2014/main" id="{0D7C5EA0-1116-44FB-817A-04F9008EB99E}"/>
              </a:ext>
            </a:extLst>
          </p:cNvPr>
          <p:cNvPicPr>
            <a:picLocks noChangeAspect="1"/>
          </p:cNvPicPr>
          <p:nvPr/>
        </p:nvPicPr>
        <p:blipFill>
          <a:blip r:embed="rId7"/>
          <a:stretch>
            <a:fillRect/>
          </a:stretch>
        </p:blipFill>
        <p:spPr>
          <a:xfrm>
            <a:off x="1369160" y="2178500"/>
            <a:ext cx="900238" cy="316155"/>
          </a:xfrm>
          <a:prstGeom prst="rect">
            <a:avLst/>
          </a:prstGeom>
        </p:spPr>
      </p:pic>
      <p:pic>
        <p:nvPicPr>
          <p:cNvPr id="7" name="Picture 6">
            <a:extLst>
              <a:ext uri="{FF2B5EF4-FFF2-40B4-BE49-F238E27FC236}">
                <a16:creationId xmlns:a16="http://schemas.microsoft.com/office/drawing/2014/main" id="{0B846D69-8B4E-45D1-8D90-830658070058}"/>
              </a:ext>
            </a:extLst>
          </p:cNvPr>
          <p:cNvPicPr>
            <a:picLocks noChangeAspect="1"/>
          </p:cNvPicPr>
          <p:nvPr/>
        </p:nvPicPr>
        <p:blipFill>
          <a:blip r:embed="rId8"/>
          <a:stretch>
            <a:fillRect/>
          </a:stretch>
        </p:blipFill>
        <p:spPr>
          <a:xfrm>
            <a:off x="1455354" y="2700312"/>
            <a:ext cx="809143" cy="450119"/>
          </a:xfrm>
          <a:prstGeom prst="rect">
            <a:avLst/>
          </a:prstGeom>
        </p:spPr>
      </p:pic>
      <p:pic>
        <p:nvPicPr>
          <p:cNvPr id="1026" name="Picture 2" descr="Api icons | Noun Project">
            <a:extLst>
              <a:ext uri="{FF2B5EF4-FFF2-40B4-BE49-F238E27FC236}">
                <a16:creationId xmlns:a16="http://schemas.microsoft.com/office/drawing/2014/main" id="{D93D597F-55F8-451D-B81B-53CE4E77E3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5973" y="1720392"/>
            <a:ext cx="424122" cy="3652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D7DC506-E4B2-4F80-BA5A-D17687000D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270" y="2248426"/>
            <a:ext cx="501825" cy="5018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815928-A846-4177-9C67-55A607FDC247}"/>
              </a:ext>
            </a:extLst>
          </p:cNvPr>
          <p:cNvSpPr txBox="1"/>
          <p:nvPr/>
        </p:nvSpPr>
        <p:spPr>
          <a:xfrm>
            <a:off x="2635091" y="966253"/>
            <a:ext cx="950312" cy="404085"/>
          </a:xfrm>
          <a:prstGeom prst="rect">
            <a:avLst/>
          </a:prstGeom>
          <a:noFill/>
        </p:spPr>
        <p:txBody>
          <a:bodyPr wrap="square" rtlCol="0">
            <a:spAutoFit/>
          </a:bodyPr>
          <a:lstStyle/>
          <a:p>
            <a:r>
              <a:rPr lang="en-NZ" sz="1013" b="1" dirty="0">
                <a:solidFill>
                  <a:schemeClr val="accent1"/>
                </a:solidFill>
              </a:rPr>
              <a:t>Input project Data</a:t>
            </a:r>
          </a:p>
        </p:txBody>
      </p:sp>
      <p:sp>
        <p:nvSpPr>
          <p:cNvPr id="12" name="TextBox 11">
            <a:extLst>
              <a:ext uri="{FF2B5EF4-FFF2-40B4-BE49-F238E27FC236}">
                <a16:creationId xmlns:a16="http://schemas.microsoft.com/office/drawing/2014/main" id="{74D3AD4D-0090-4B4A-9F12-49D7DE8A78A9}"/>
              </a:ext>
            </a:extLst>
          </p:cNvPr>
          <p:cNvSpPr txBox="1"/>
          <p:nvPr/>
        </p:nvSpPr>
        <p:spPr>
          <a:xfrm>
            <a:off x="4233061" y="951817"/>
            <a:ext cx="950312" cy="248209"/>
          </a:xfrm>
          <a:prstGeom prst="rect">
            <a:avLst/>
          </a:prstGeom>
          <a:noFill/>
        </p:spPr>
        <p:txBody>
          <a:bodyPr wrap="square" rtlCol="0">
            <a:spAutoFit/>
          </a:bodyPr>
          <a:lstStyle/>
          <a:p>
            <a:r>
              <a:rPr lang="en-NZ" sz="1013" b="1" dirty="0">
                <a:solidFill>
                  <a:schemeClr val="accent1"/>
                </a:solidFill>
              </a:rPr>
              <a:t>Collaborate</a:t>
            </a:r>
          </a:p>
        </p:txBody>
      </p:sp>
      <p:sp>
        <p:nvSpPr>
          <p:cNvPr id="13" name="TextBox 12">
            <a:extLst>
              <a:ext uri="{FF2B5EF4-FFF2-40B4-BE49-F238E27FC236}">
                <a16:creationId xmlns:a16="http://schemas.microsoft.com/office/drawing/2014/main" id="{D1302D43-1269-42FF-B215-E16BA676C401}"/>
              </a:ext>
            </a:extLst>
          </p:cNvPr>
          <p:cNvSpPr txBox="1"/>
          <p:nvPr/>
        </p:nvSpPr>
        <p:spPr>
          <a:xfrm>
            <a:off x="6249370" y="928171"/>
            <a:ext cx="1364207" cy="248209"/>
          </a:xfrm>
          <a:prstGeom prst="rect">
            <a:avLst/>
          </a:prstGeom>
          <a:noFill/>
        </p:spPr>
        <p:txBody>
          <a:bodyPr wrap="square" rtlCol="0">
            <a:spAutoFit/>
          </a:bodyPr>
          <a:lstStyle/>
          <a:p>
            <a:r>
              <a:rPr lang="en-NZ" sz="1013" b="1" dirty="0">
                <a:solidFill>
                  <a:schemeClr val="accent1"/>
                </a:solidFill>
              </a:rPr>
              <a:t>Publish to Market</a:t>
            </a:r>
          </a:p>
        </p:txBody>
      </p:sp>
      <p:pic>
        <p:nvPicPr>
          <p:cNvPr id="9" name="Picture 8">
            <a:extLst>
              <a:ext uri="{FF2B5EF4-FFF2-40B4-BE49-F238E27FC236}">
                <a16:creationId xmlns:a16="http://schemas.microsoft.com/office/drawing/2014/main" id="{203F750C-9408-4CA8-98DC-966652D0FC79}"/>
              </a:ext>
            </a:extLst>
          </p:cNvPr>
          <p:cNvPicPr>
            <a:picLocks noChangeAspect="1"/>
          </p:cNvPicPr>
          <p:nvPr/>
        </p:nvPicPr>
        <p:blipFill>
          <a:blip r:embed="rId11"/>
          <a:stretch>
            <a:fillRect/>
          </a:stretch>
        </p:blipFill>
        <p:spPr>
          <a:xfrm>
            <a:off x="6182845" y="1310174"/>
            <a:ext cx="1828189" cy="1873704"/>
          </a:xfrm>
          <a:prstGeom prst="rect">
            <a:avLst/>
          </a:prstGeom>
        </p:spPr>
      </p:pic>
      <p:sp>
        <p:nvSpPr>
          <p:cNvPr id="10" name="TextBox 9">
            <a:extLst>
              <a:ext uri="{FF2B5EF4-FFF2-40B4-BE49-F238E27FC236}">
                <a16:creationId xmlns:a16="http://schemas.microsoft.com/office/drawing/2014/main" id="{5D81D31A-2E78-45F9-9CDF-2D0D27746FA2}"/>
              </a:ext>
            </a:extLst>
          </p:cNvPr>
          <p:cNvSpPr txBox="1"/>
          <p:nvPr/>
        </p:nvSpPr>
        <p:spPr>
          <a:xfrm>
            <a:off x="2752078" y="3410254"/>
            <a:ext cx="2950334" cy="248209"/>
          </a:xfrm>
          <a:prstGeom prst="rect">
            <a:avLst/>
          </a:prstGeom>
          <a:solidFill>
            <a:schemeClr val="accent5">
              <a:lumMod val="60000"/>
              <a:lumOff val="40000"/>
            </a:schemeClr>
          </a:solidFill>
        </p:spPr>
        <p:txBody>
          <a:bodyPr wrap="square" rtlCol="0">
            <a:spAutoFit/>
          </a:bodyPr>
          <a:lstStyle/>
          <a:p>
            <a:pPr algn="ctr"/>
            <a:r>
              <a:rPr lang="en-NZ" sz="1013" dirty="0">
                <a:latin typeface="+mj-lt"/>
              </a:rPr>
              <a:t>National Forward Works Viewer </a:t>
            </a:r>
          </a:p>
        </p:txBody>
      </p:sp>
      <p:sp>
        <p:nvSpPr>
          <p:cNvPr id="18" name="TextBox 17">
            <a:extLst>
              <a:ext uri="{FF2B5EF4-FFF2-40B4-BE49-F238E27FC236}">
                <a16:creationId xmlns:a16="http://schemas.microsoft.com/office/drawing/2014/main" id="{8F13E8D3-5C86-4A75-8AFA-B0C0110BAD05}"/>
              </a:ext>
            </a:extLst>
          </p:cNvPr>
          <p:cNvSpPr txBox="1"/>
          <p:nvPr/>
        </p:nvSpPr>
        <p:spPr>
          <a:xfrm>
            <a:off x="6182844" y="3381185"/>
            <a:ext cx="1768524" cy="404085"/>
          </a:xfrm>
          <a:prstGeom prst="rect">
            <a:avLst/>
          </a:prstGeom>
          <a:solidFill>
            <a:schemeClr val="accent5">
              <a:lumMod val="60000"/>
              <a:lumOff val="40000"/>
            </a:schemeClr>
          </a:solidFill>
        </p:spPr>
        <p:txBody>
          <a:bodyPr wrap="square" rtlCol="0">
            <a:spAutoFit/>
          </a:bodyPr>
          <a:lstStyle/>
          <a:p>
            <a:pPr algn="ctr"/>
            <a:r>
              <a:rPr lang="en-NZ" sz="1013" dirty="0">
                <a:latin typeface="+mj-lt"/>
              </a:rPr>
              <a:t>Te </a:t>
            </a:r>
            <a:r>
              <a:rPr lang="en-NZ" sz="1013" dirty="0" err="1">
                <a:latin typeface="+mj-lt"/>
              </a:rPr>
              <a:t>Waihanga</a:t>
            </a:r>
            <a:r>
              <a:rPr lang="en-NZ" sz="1013" dirty="0">
                <a:latin typeface="+mj-lt"/>
              </a:rPr>
              <a:t>/Infracom Pipeline</a:t>
            </a:r>
          </a:p>
        </p:txBody>
      </p:sp>
      <p:cxnSp>
        <p:nvCxnSpPr>
          <p:cNvPr id="29" name="Connector: Elbow 28">
            <a:extLst>
              <a:ext uri="{FF2B5EF4-FFF2-40B4-BE49-F238E27FC236}">
                <a16:creationId xmlns:a16="http://schemas.microsoft.com/office/drawing/2014/main" id="{E8D3813C-788E-49F2-8B34-1B3EB17BBEDC}"/>
              </a:ext>
            </a:extLst>
          </p:cNvPr>
          <p:cNvCxnSpPr>
            <a:cxnSpLocks/>
            <a:stCxn id="5" idx="3"/>
            <a:endCxn id="1026" idx="1"/>
          </p:cNvCxnSpPr>
          <p:nvPr/>
        </p:nvCxnSpPr>
        <p:spPr>
          <a:xfrm>
            <a:off x="2358181" y="1689715"/>
            <a:ext cx="587792" cy="213314"/>
          </a:xfrm>
          <a:prstGeom prst="bentConnector3">
            <a:avLst>
              <a:gd name="adj1" fmla="val 45977"/>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4DD53C60-B232-4CF6-9BFC-F357A96F3498}"/>
              </a:ext>
            </a:extLst>
          </p:cNvPr>
          <p:cNvCxnSpPr>
            <a:cxnSpLocks/>
            <a:stCxn id="6" idx="3"/>
            <a:endCxn id="1028" idx="1"/>
          </p:cNvCxnSpPr>
          <p:nvPr/>
        </p:nvCxnSpPr>
        <p:spPr>
          <a:xfrm>
            <a:off x="2269397" y="2336578"/>
            <a:ext cx="678873" cy="162761"/>
          </a:xfrm>
          <a:prstGeom prst="bentConnector3">
            <a:avLst>
              <a:gd name="adj1" fmla="val 5232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A2F0FBFA-5E1C-4B27-9532-F90D048738EB}"/>
              </a:ext>
            </a:extLst>
          </p:cNvPr>
          <p:cNvCxnSpPr>
            <a:cxnSpLocks/>
          </p:cNvCxnSpPr>
          <p:nvPr/>
        </p:nvCxnSpPr>
        <p:spPr>
          <a:xfrm flipV="1">
            <a:off x="2269398" y="2004774"/>
            <a:ext cx="676576" cy="268722"/>
          </a:xfrm>
          <a:prstGeom prst="bentConnector3">
            <a:avLst>
              <a:gd name="adj1" fmla="val 51165"/>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133E16AB-8B60-4621-8C4C-B2324E6BCFB7}"/>
              </a:ext>
            </a:extLst>
          </p:cNvPr>
          <p:cNvCxnSpPr>
            <a:cxnSpLocks/>
            <a:stCxn id="7" idx="3"/>
          </p:cNvCxnSpPr>
          <p:nvPr/>
        </p:nvCxnSpPr>
        <p:spPr>
          <a:xfrm flipV="1">
            <a:off x="2264497" y="2596400"/>
            <a:ext cx="683774" cy="328971"/>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9C872479-616D-44D3-939B-5A56A0DD00C8}"/>
              </a:ext>
            </a:extLst>
          </p:cNvPr>
          <p:cNvGrpSpPr/>
          <p:nvPr/>
        </p:nvGrpSpPr>
        <p:grpSpPr>
          <a:xfrm>
            <a:off x="4206452" y="1245508"/>
            <a:ext cx="1816066" cy="782439"/>
            <a:chOff x="5400499" y="1327936"/>
            <a:chExt cx="3228561" cy="1391002"/>
          </a:xfrm>
        </p:grpSpPr>
        <p:pic>
          <p:nvPicPr>
            <p:cNvPr id="1032" name="Picture 8" descr="Scrum Icons - Download Free Vector Icons | Noun Project">
              <a:extLst>
                <a:ext uri="{FF2B5EF4-FFF2-40B4-BE49-F238E27FC236}">
                  <a16:creationId xmlns:a16="http://schemas.microsoft.com/office/drawing/2014/main" id="{60227FD4-E4FD-4BF4-8E81-13B2AAAACD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00499" y="1327936"/>
              <a:ext cx="1391002" cy="1391002"/>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a:extLst>
                <a:ext uri="{FF2B5EF4-FFF2-40B4-BE49-F238E27FC236}">
                  <a16:creationId xmlns:a16="http://schemas.microsoft.com/office/drawing/2014/main" id="{5DAE4230-1230-4AA7-9A01-6102F69A0C81}"/>
                </a:ext>
              </a:extLst>
            </p:cNvPr>
            <p:cNvCxnSpPr/>
            <p:nvPr/>
          </p:nvCxnSpPr>
          <p:spPr>
            <a:xfrm>
              <a:off x="6791501" y="2637915"/>
              <a:ext cx="1837559"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6" name="Connector: Elbow 55">
            <a:extLst>
              <a:ext uri="{FF2B5EF4-FFF2-40B4-BE49-F238E27FC236}">
                <a16:creationId xmlns:a16="http://schemas.microsoft.com/office/drawing/2014/main" id="{D611AF5F-3228-4B70-B4D0-9362AAFAFFD4}"/>
              </a:ext>
            </a:extLst>
          </p:cNvPr>
          <p:cNvCxnSpPr>
            <a:cxnSpLocks/>
            <a:stCxn id="1026" idx="3"/>
          </p:cNvCxnSpPr>
          <p:nvPr/>
        </p:nvCxnSpPr>
        <p:spPr>
          <a:xfrm>
            <a:off x="3370095" y="1903029"/>
            <a:ext cx="441104" cy="311125"/>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49A96EFE-9812-435C-ABF7-C8B950DB53A2}"/>
              </a:ext>
            </a:extLst>
          </p:cNvPr>
          <p:cNvCxnSpPr>
            <a:cxnSpLocks/>
            <a:stCxn id="1028" idx="3"/>
          </p:cNvCxnSpPr>
          <p:nvPr/>
        </p:nvCxnSpPr>
        <p:spPr>
          <a:xfrm>
            <a:off x="3450094" y="2499338"/>
            <a:ext cx="38075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E1F3DEA-C271-4725-9BC5-C93C4127A1BD}"/>
              </a:ext>
            </a:extLst>
          </p:cNvPr>
          <p:cNvSpPr txBox="1"/>
          <p:nvPr/>
        </p:nvSpPr>
        <p:spPr>
          <a:xfrm>
            <a:off x="2690493" y="3639626"/>
            <a:ext cx="3081659" cy="1061829"/>
          </a:xfrm>
          <a:prstGeom prst="rect">
            <a:avLst/>
          </a:prstGeom>
          <a:noFill/>
        </p:spPr>
        <p:txBody>
          <a:bodyPr wrap="square" rtlCol="0">
            <a:spAutoFit/>
          </a:bodyPr>
          <a:lstStyle/>
          <a:p>
            <a:r>
              <a:rPr lang="en-NZ" sz="900" dirty="0"/>
              <a:t>NFWV includes a data discovery and helpdesk support to assist contributors to get their data into the viewer via manual input or API connections.</a:t>
            </a:r>
          </a:p>
          <a:p>
            <a:r>
              <a:rPr lang="en-NZ" sz="900" dirty="0"/>
              <a:t>Additional data layers can be added such as events, asset data, any other spatial contextual data - building consents, over height bridges, </a:t>
            </a:r>
            <a:r>
              <a:rPr lang="en-NZ" sz="900" dirty="0" err="1"/>
              <a:t>redzone</a:t>
            </a:r>
            <a:r>
              <a:rPr lang="en-NZ" sz="900" dirty="0"/>
              <a:t> etc. </a:t>
            </a:r>
          </a:p>
          <a:p>
            <a:r>
              <a:rPr lang="en-NZ" sz="900" dirty="0">
                <a:hlinkClick r:id="rId13"/>
              </a:rPr>
              <a:t>www.forwardworks.co.nz</a:t>
            </a:r>
            <a:r>
              <a:rPr lang="en-NZ" sz="900" dirty="0"/>
              <a:t> </a:t>
            </a:r>
          </a:p>
        </p:txBody>
      </p:sp>
      <p:sp>
        <p:nvSpPr>
          <p:cNvPr id="90" name="TextBox 89">
            <a:extLst>
              <a:ext uri="{FF2B5EF4-FFF2-40B4-BE49-F238E27FC236}">
                <a16:creationId xmlns:a16="http://schemas.microsoft.com/office/drawing/2014/main" id="{292088DF-2EAA-4FFA-9FBA-5486D236D251}"/>
              </a:ext>
            </a:extLst>
          </p:cNvPr>
          <p:cNvSpPr txBox="1"/>
          <p:nvPr/>
        </p:nvSpPr>
        <p:spPr>
          <a:xfrm>
            <a:off x="6150846" y="3834025"/>
            <a:ext cx="1800521" cy="646331"/>
          </a:xfrm>
          <a:prstGeom prst="rect">
            <a:avLst/>
          </a:prstGeom>
          <a:noFill/>
        </p:spPr>
        <p:txBody>
          <a:bodyPr wrap="square" rtlCol="0">
            <a:spAutoFit/>
          </a:bodyPr>
          <a:lstStyle/>
          <a:p>
            <a:r>
              <a:rPr lang="en-NZ" sz="900" dirty="0"/>
              <a:t>Once the projects are collaboratively agreed, they can be flagged in the viewer and then published to the market.</a:t>
            </a:r>
          </a:p>
        </p:txBody>
      </p:sp>
      <p:sp>
        <p:nvSpPr>
          <p:cNvPr id="91" name="TextBox 90">
            <a:extLst>
              <a:ext uri="{FF2B5EF4-FFF2-40B4-BE49-F238E27FC236}">
                <a16:creationId xmlns:a16="http://schemas.microsoft.com/office/drawing/2014/main" id="{42266004-FB28-479F-B251-3F9B6CECF83F}"/>
              </a:ext>
            </a:extLst>
          </p:cNvPr>
          <p:cNvSpPr txBox="1"/>
          <p:nvPr/>
        </p:nvSpPr>
        <p:spPr>
          <a:xfrm>
            <a:off x="1284519" y="3789078"/>
            <a:ext cx="1280791" cy="507831"/>
          </a:xfrm>
          <a:prstGeom prst="rect">
            <a:avLst/>
          </a:prstGeom>
          <a:noFill/>
        </p:spPr>
        <p:txBody>
          <a:bodyPr wrap="square" rtlCol="0">
            <a:spAutoFit/>
          </a:bodyPr>
          <a:lstStyle/>
          <a:p>
            <a:r>
              <a:rPr lang="en-NZ" sz="900" dirty="0"/>
              <a:t>Projects from central and local govt as well as private sector.</a:t>
            </a:r>
          </a:p>
        </p:txBody>
      </p:sp>
      <p:sp>
        <p:nvSpPr>
          <p:cNvPr id="105" name="TextBox 104">
            <a:extLst>
              <a:ext uri="{FF2B5EF4-FFF2-40B4-BE49-F238E27FC236}">
                <a16:creationId xmlns:a16="http://schemas.microsoft.com/office/drawing/2014/main" id="{9F8DEEDA-F4C8-45B9-BFAF-04241F54CFCC}"/>
              </a:ext>
            </a:extLst>
          </p:cNvPr>
          <p:cNvSpPr txBox="1"/>
          <p:nvPr/>
        </p:nvSpPr>
        <p:spPr>
          <a:xfrm>
            <a:off x="1320963" y="3410254"/>
            <a:ext cx="1242395" cy="248209"/>
          </a:xfrm>
          <a:prstGeom prst="rect">
            <a:avLst/>
          </a:prstGeom>
          <a:solidFill>
            <a:schemeClr val="accent5">
              <a:lumMod val="60000"/>
              <a:lumOff val="40000"/>
            </a:schemeClr>
          </a:solidFill>
        </p:spPr>
        <p:txBody>
          <a:bodyPr wrap="square" rtlCol="0">
            <a:spAutoFit/>
          </a:bodyPr>
          <a:lstStyle/>
          <a:p>
            <a:pPr algn="ctr"/>
            <a:r>
              <a:rPr lang="en-NZ" sz="1013" dirty="0">
                <a:latin typeface="+mj-lt"/>
              </a:rPr>
              <a:t>Contributors</a:t>
            </a:r>
          </a:p>
        </p:txBody>
      </p:sp>
      <p:sp>
        <p:nvSpPr>
          <p:cNvPr id="25" name="Arrow: Right 24">
            <a:extLst>
              <a:ext uri="{FF2B5EF4-FFF2-40B4-BE49-F238E27FC236}">
                <a16:creationId xmlns:a16="http://schemas.microsoft.com/office/drawing/2014/main" id="{4204BAF3-82E1-4F78-8295-070C605D69D3}"/>
              </a:ext>
            </a:extLst>
          </p:cNvPr>
          <p:cNvSpPr/>
          <p:nvPr/>
        </p:nvSpPr>
        <p:spPr>
          <a:xfrm rot="10800000">
            <a:off x="2405710" y="3080228"/>
            <a:ext cx="715584" cy="16804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NZ" sz="1350"/>
          </a:p>
        </p:txBody>
      </p:sp>
      <p:sp>
        <p:nvSpPr>
          <p:cNvPr id="31" name="Rectangle 30">
            <a:extLst>
              <a:ext uri="{FF2B5EF4-FFF2-40B4-BE49-F238E27FC236}">
                <a16:creationId xmlns:a16="http://schemas.microsoft.com/office/drawing/2014/main" id="{5D248742-3532-4508-BE39-9E33487AFAA2}"/>
              </a:ext>
            </a:extLst>
          </p:cNvPr>
          <p:cNvSpPr/>
          <p:nvPr/>
        </p:nvSpPr>
        <p:spPr>
          <a:xfrm>
            <a:off x="1089631" y="199104"/>
            <a:ext cx="7556635" cy="523220"/>
          </a:xfrm>
          <a:prstGeom prst="rect">
            <a:avLst/>
          </a:prstGeom>
        </p:spPr>
        <p:txBody>
          <a:bodyPr wrap="square">
            <a:spAutoFit/>
          </a:bodyPr>
          <a:lstStyle/>
          <a:p>
            <a:r>
              <a:rPr lang="en-NZ" sz="2800" b="1" dirty="0">
                <a:solidFill>
                  <a:schemeClr val="bg2"/>
                </a:solidFill>
                <a:latin typeface="+mj-lt"/>
              </a:rPr>
              <a:t>Project Data Pipeline process – future state</a:t>
            </a:r>
          </a:p>
        </p:txBody>
      </p:sp>
      <p:cxnSp>
        <p:nvCxnSpPr>
          <p:cNvPr id="32" name="Straight Connector 31">
            <a:extLst>
              <a:ext uri="{FF2B5EF4-FFF2-40B4-BE49-F238E27FC236}">
                <a16:creationId xmlns:a16="http://schemas.microsoft.com/office/drawing/2014/main" id="{705F4211-9AA0-4BFF-B266-7860D09569DC}"/>
              </a:ext>
            </a:extLst>
          </p:cNvPr>
          <p:cNvCxnSpPr>
            <a:cxnSpLocks/>
          </p:cNvCxnSpPr>
          <p:nvPr/>
        </p:nvCxnSpPr>
        <p:spPr>
          <a:xfrm>
            <a:off x="1159329" y="653160"/>
            <a:ext cx="7629998" cy="0"/>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96BF36CC-D01C-423F-9CF7-E5D625D10CEE}"/>
              </a:ext>
            </a:extLst>
          </p:cNvPr>
          <p:cNvPicPr>
            <a:picLocks noChangeAspect="1"/>
          </p:cNvPicPr>
          <p:nvPr/>
        </p:nvPicPr>
        <p:blipFill>
          <a:blip r:embed="rId14"/>
          <a:stretch>
            <a:fillRect/>
          </a:stretch>
        </p:blipFill>
        <p:spPr>
          <a:xfrm>
            <a:off x="4345272" y="2817763"/>
            <a:ext cx="1357140" cy="395182"/>
          </a:xfrm>
          <a:prstGeom prst="rect">
            <a:avLst/>
          </a:prstGeom>
        </p:spPr>
      </p:pic>
    </p:spTree>
    <p:extLst>
      <p:ext uri="{BB962C8B-B14F-4D97-AF65-F5344CB8AC3E}">
        <p14:creationId xmlns:p14="http://schemas.microsoft.com/office/powerpoint/2010/main" val="348589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18FC6B-D8D0-4BEE-9EE9-AEFE70F0DAD9}"/>
              </a:ext>
            </a:extLst>
          </p:cNvPr>
          <p:cNvSpPr/>
          <p:nvPr/>
        </p:nvSpPr>
        <p:spPr>
          <a:xfrm>
            <a:off x="1159329" y="116110"/>
            <a:ext cx="7556635" cy="523220"/>
          </a:xfrm>
          <a:prstGeom prst="rect">
            <a:avLst/>
          </a:prstGeom>
        </p:spPr>
        <p:txBody>
          <a:bodyPr wrap="square">
            <a:spAutoFit/>
          </a:bodyPr>
          <a:lstStyle/>
          <a:p>
            <a:r>
              <a:rPr lang="en-US" sz="2800" b="1" dirty="0">
                <a:solidFill>
                  <a:schemeClr val="bg2"/>
                </a:solidFill>
                <a:latin typeface="+mj-lt"/>
                <a:cs typeface="Montserrat"/>
              </a:rPr>
              <a:t>Current overview</a:t>
            </a:r>
          </a:p>
        </p:txBody>
      </p:sp>
      <p:cxnSp>
        <p:nvCxnSpPr>
          <p:cNvPr id="6" name="Straight Connector 5">
            <a:extLst>
              <a:ext uri="{FF2B5EF4-FFF2-40B4-BE49-F238E27FC236}">
                <a16:creationId xmlns:a16="http://schemas.microsoft.com/office/drawing/2014/main" id="{5677A439-6333-4E6A-B107-4D2D3A3F8FB1}"/>
              </a:ext>
            </a:extLst>
          </p:cNvPr>
          <p:cNvCxnSpPr>
            <a:cxnSpLocks/>
          </p:cNvCxnSpPr>
          <p:nvPr/>
        </p:nvCxnSpPr>
        <p:spPr>
          <a:xfrm>
            <a:off x="1159329" y="653160"/>
            <a:ext cx="7629998" cy="0"/>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AAEDB13B-DC3A-4C44-96DA-FF396ED4D959}"/>
              </a:ext>
            </a:extLst>
          </p:cNvPr>
          <p:cNvPicPr>
            <a:picLocks noChangeAspect="1"/>
          </p:cNvPicPr>
          <p:nvPr/>
        </p:nvPicPr>
        <p:blipFill>
          <a:blip r:embed="rId3"/>
          <a:stretch>
            <a:fillRect/>
          </a:stretch>
        </p:blipFill>
        <p:spPr>
          <a:xfrm>
            <a:off x="1068153" y="802511"/>
            <a:ext cx="7812350" cy="4224879"/>
          </a:xfrm>
          <a:prstGeom prst="rect">
            <a:avLst/>
          </a:prstGeom>
        </p:spPr>
      </p:pic>
    </p:spTree>
    <p:extLst>
      <p:ext uri="{BB962C8B-B14F-4D97-AF65-F5344CB8AC3E}">
        <p14:creationId xmlns:p14="http://schemas.microsoft.com/office/powerpoint/2010/main" val="406225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DB76B4-538A-423A-8FC9-66EE70F6FC29}"/>
              </a:ext>
            </a:extLst>
          </p:cNvPr>
          <p:cNvPicPr>
            <a:picLocks noChangeAspect="1"/>
          </p:cNvPicPr>
          <p:nvPr/>
        </p:nvPicPr>
        <p:blipFill rotWithShape="1">
          <a:blip r:embed="rId3"/>
          <a:srcRect l="7966"/>
          <a:stretch/>
        </p:blipFill>
        <p:spPr>
          <a:xfrm>
            <a:off x="1180730" y="209057"/>
            <a:ext cx="7377343" cy="4725383"/>
          </a:xfrm>
          <a:prstGeom prst="rect">
            <a:avLst/>
          </a:prstGeom>
        </p:spPr>
      </p:pic>
      <p:pic>
        <p:nvPicPr>
          <p:cNvPr id="3" name="Picture 2">
            <a:extLst>
              <a:ext uri="{FF2B5EF4-FFF2-40B4-BE49-F238E27FC236}">
                <a16:creationId xmlns:a16="http://schemas.microsoft.com/office/drawing/2014/main" id="{89707FE1-BCC7-4F4B-824E-9D55B4446E2A}"/>
              </a:ext>
            </a:extLst>
          </p:cNvPr>
          <p:cNvPicPr>
            <a:picLocks noChangeAspect="1"/>
          </p:cNvPicPr>
          <p:nvPr/>
        </p:nvPicPr>
        <p:blipFill rotWithShape="1">
          <a:blip r:embed="rId4"/>
          <a:srcRect t="2565" r="6871" b="1"/>
          <a:stretch/>
        </p:blipFill>
        <p:spPr>
          <a:xfrm>
            <a:off x="7094983" y="449985"/>
            <a:ext cx="1274935" cy="2121764"/>
          </a:xfrm>
          <a:prstGeom prst="rect">
            <a:avLst/>
          </a:prstGeom>
        </p:spPr>
      </p:pic>
    </p:spTree>
    <p:extLst>
      <p:ext uri="{BB962C8B-B14F-4D97-AF65-F5344CB8AC3E}">
        <p14:creationId xmlns:p14="http://schemas.microsoft.com/office/powerpoint/2010/main" val="831814365"/>
      </p:ext>
    </p:extLst>
  </p:cSld>
  <p:clrMapOvr>
    <a:masterClrMapping/>
  </p:clrMapOvr>
</p:sld>
</file>

<file path=ppt/theme/theme1.xml><?xml version="1.0" encoding="utf-8"?>
<a:theme xmlns:a="http://schemas.openxmlformats.org/drawingml/2006/main" name="Office Theme">
  <a:themeElements>
    <a:clrScheme name="Custom 3">
      <a:dk1>
        <a:srgbClr val="252C33"/>
      </a:dk1>
      <a:lt1>
        <a:sysClr val="window" lastClr="FFFFFF"/>
      </a:lt1>
      <a:dk2>
        <a:srgbClr val="EC4221"/>
      </a:dk2>
      <a:lt2>
        <a:srgbClr val="20A9A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 Presentation" id="{F2D5A0E2-D19C-440D-B222-0061B27E7FFA}" vid="{E67C94A9-1AE6-428A-BC6B-3BAE6EE343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955AA816340B4F9E32051AE25BC9C7" ma:contentTypeVersion="13" ma:contentTypeDescription="Create a new document." ma:contentTypeScope="" ma:versionID="8277459ea425a4c216d7ec88d4fc4537">
  <xsd:schema xmlns:xsd="http://www.w3.org/2001/XMLSchema" xmlns:xs="http://www.w3.org/2001/XMLSchema" xmlns:p="http://schemas.microsoft.com/office/2006/metadata/properties" xmlns:ns3="93517c96-5fae-4d9d-a291-db58d0463e45" xmlns:ns4="62a21b9f-a8bf-4912-850a-5c3da68fc538" targetNamespace="http://schemas.microsoft.com/office/2006/metadata/properties" ma:root="true" ma:fieldsID="32bb02f09a65222273402a59df1df4fe" ns3:_="" ns4:_="">
    <xsd:import namespace="93517c96-5fae-4d9d-a291-db58d0463e45"/>
    <xsd:import namespace="62a21b9f-a8bf-4912-850a-5c3da68fc53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17c96-5fae-4d9d-a291-db58d0463e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a21b9f-a8bf-4912-850a-5c3da68fc5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B61DEF-D671-43B7-9BF8-4855BB3D8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517c96-5fae-4d9d-a291-db58d0463e45"/>
    <ds:schemaRef ds:uri="62a21b9f-a8bf-4912-850a-5c3da68fc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851EAE-7D64-4777-B9EC-41D2564C1DF7}">
  <ds:schemaRefs>
    <ds:schemaRef ds:uri="http://schemas.microsoft.com/sharepoint/v3/contenttype/forms"/>
  </ds:schemaRefs>
</ds:datastoreItem>
</file>

<file path=customXml/itemProps3.xml><?xml version="1.0" encoding="utf-8"?>
<ds:datastoreItem xmlns:ds="http://schemas.openxmlformats.org/officeDocument/2006/customXml" ds:itemID="{04033137-D0A6-4E69-8D11-D2DF2F58ACAB}">
  <ds:schemaRefs>
    <ds:schemaRef ds:uri="http://schemas.openxmlformats.org/package/2006/metadata/core-properties"/>
    <ds:schemaRef ds:uri="http://schemas.microsoft.com/office/2006/documentManagement/types"/>
    <ds:schemaRef ds:uri="http://purl.org/dc/terms/"/>
    <ds:schemaRef ds:uri="http://purl.org/dc/dcmitype/"/>
    <ds:schemaRef ds:uri="62a21b9f-a8bf-4912-850a-5c3da68fc538"/>
    <ds:schemaRef ds:uri="http://schemas.microsoft.com/office/infopath/2007/PartnerControls"/>
    <ds:schemaRef ds:uri="http://purl.org/dc/elements/1.1/"/>
    <ds:schemaRef ds:uri="93517c96-5fae-4d9d-a291-db58d0463e4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External Presentation</Template>
  <TotalTime>11404</TotalTime>
  <Words>655</Words>
  <Application>Microsoft Office PowerPoint</Application>
  <PresentationFormat>On-screen Show (16:9)</PresentationFormat>
  <Paragraphs>78</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Arial Black</vt:lpstr>
      <vt:lpstr>Calibri</vt:lpstr>
      <vt:lpstr>Courier New</vt:lpstr>
      <vt:lpstr>Montserrat</vt:lpstr>
      <vt:lpstr>Montserrat Black</vt:lpstr>
      <vt:lpstr>Montserrat Light</vt:lpstr>
      <vt:lpstr>Montserrat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reap creative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Owen Matthews</dc:creator>
  <cp:keywords/>
  <dc:description/>
  <cp:lastModifiedBy>Owen Matthews</cp:lastModifiedBy>
  <cp:revision>1</cp:revision>
  <cp:lastPrinted>2020-03-09T00:38:00Z</cp:lastPrinted>
  <dcterms:created xsi:type="dcterms:W3CDTF">2020-09-21T03:59:29Z</dcterms:created>
  <dcterms:modified xsi:type="dcterms:W3CDTF">2020-10-26T07:23:56Z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0x010100F5955AA816340B4F9E32051AE25BC9C7</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xd_Signature">
    <vt:bool>false</vt:bool>
  </property>
  <property fmtid="{D5CDD505-2E9C-101B-9397-08002B2CF9AE}" pid="7" name="Order">
    <vt:r8>1900</vt:r8>
  </property>
  <property fmtid="{D5CDD505-2E9C-101B-9397-08002B2CF9AE}" pid="8" name="Approved?">
    <vt:bool>false</vt:bool>
  </property>
</Properties>
</file>